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handoutMasterIdLst>
    <p:handoutMasterId r:id="rId28"/>
  </p:handoutMasterIdLst>
  <p:sldIdLst>
    <p:sldId id="256" r:id="rId6"/>
    <p:sldId id="502" r:id="rId7"/>
    <p:sldId id="503" r:id="rId8"/>
    <p:sldId id="504" r:id="rId9"/>
    <p:sldId id="505" r:id="rId10"/>
    <p:sldId id="506" r:id="rId11"/>
    <p:sldId id="507" r:id="rId12"/>
    <p:sldId id="508" r:id="rId13"/>
    <p:sldId id="509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18" r:id="rId23"/>
    <p:sldId id="519" r:id="rId24"/>
    <p:sldId id="520" r:id="rId25"/>
    <p:sldId id="521" r:id="rId26"/>
    <p:sldId id="52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54" d="100"/>
          <a:sy n="54" d="100"/>
        </p:scale>
        <p:origin x="1036" y="52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2964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7438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6DC145-E118-4B1C-B828-C267C3F1B408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DF25-4A84-449F-A44A-BC272B17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1521229"/>
            <a:ext cx="8521286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A36DD-A726-485F-AAB8-E1585FEB3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AC79012-DFD9-487A-AE91-319B867CC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FC8519E-E236-413F-A705-5F99B6BB6A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E6045C-87BC-BD47-A7E5-238F848CD41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10A0E6-7D1E-7B42-BEC3-3FF68A7F1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D7A079-868D-412D-A425-F18877D9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AD06FF2-3D49-487C-B170-F9D381F2A1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F3F4A35-2251-41EE-98F7-6F7C80678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D0A2C3-9207-0747-9486-E6260DD213C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212CCB-DF73-D741-AB07-0D090D0B1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B1E1DDB-163D-4DCC-ACF2-C3B8BB4F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0915D09-1355-40F5-B6B4-3B5DA81E54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D7EDDF4-A93D-4C2E-A9C1-50EF50248B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BA02859-13E6-5A4B-A1A2-D207A1E10F3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50D9DF-B7B2-8B45-8028-6376AD17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98109F-D8F3-4DD1-88F2-60D8CD29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1734820-5E17-4293-AA0D-490C8DE1B3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D375BE8-6CDA-4A00-B406-82A2464D07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w/o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50" r:id="rId3"/>
    <p:sldLayoutId id="2147483667" r:id="rId4"/>
    <p:sldLayoutId id="2147483666" r:id="rId5"/>
    <p:sldLayoutId id="214748366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CERT Basic Training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5F6F6C-2CDB-41EF-82C8-F60EBBC4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Targets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743D4D-02E3-41F8-B998-2CE93E0AA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Soft Targets </a:t>
            </a:r>
            <a:r>
              <a:rPr lang="en-US" dirty="0"/>
              <a:t>include schools, parks, large gathering spaces, cafes, and concert halls </a:t>
            </a:r>
          </a:p>
          <a:p>
            <a:r>
              <a:rPr lang="en-US" b="1" dirty="0"/>
              <a:t>Less Secure </a:t>
            </a:r>
            <a:r>
              <a:rPr lang="en-US" dirty="0"/>
              <a:t>Targets include malls, movie theaters, and universities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1F82E3-10D7-4D31-B850-774678A0928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DD89-A9FA-4FF4-934A-B1C4BD925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C01B5-787D-42CF-B089-8EB9A6C87A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8-8</a:t>
            </a:r>
          </a:p>
        </p:txBody>
      </p:sp>
    </p:spTree>
    <p:extLst>
      <p:ext uri="{BB962C8B-B14F-4D97-AF65-F5344CB8AC3E}">
        <p14:creationId xmlns:p14="http://schemas.microsoft.com/office/powerpoint/2010/main" val="24974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8CACF6-3A37-48FA-933F-6E450E72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8.1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41941B-6C90-4B34-9150-7CDD731DB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Purpose: </a:t>
            </a:r>
            <a:r>
              <a:rPr lang="en-US" dirty="0"/>
              <a:t>As with all types of disasters and emergencies, preparation is key to planning for a terrorism related event. Although it is often difficult to predict when such an event may occur, there are a number of steps you can take today to be prepared </a:t>
            </a:r>
          </a:p>
          <a:p>
            <a:r>
              <a:rPr lang="en-US" b="1" dirty="0"/>
              <a:t>Instructions: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/>
              <a:t>Break into small table groups </a:t>
            </a:r>
          </a:p>
          <a:p>
            <a:pPr marL="1030288" lvl="1" indent="-457200">
              <a:buFont typeface="+mj-lt"/>
              <a:buAutoNum type="arabicPeriod"/>
            </a:pPr>
            <a:r>
              <a:rPr lang="en-US" dirty="0"/>
              <a:t>As a group, create a list of activities that CERT volunteers can do at home or work to better prepare for a terrorism related emergency. Be prepared to share your list with the rest of the class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537C8-99DB-48BA-9B58-95538E8C0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646E7-3ABD-4FA7-93AE-4C1BC88C1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E6A8C-21CF-4E7B-9C08-DABB3F1268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8-9</a:t>
            </a:r>
          </a:p>
        </p:txBody>
      </p:sp>
    </p:spTree>
    <p:extLst>
      <p:ext uri="{BB962C8B-B14F-4D97-AF65-F5344CB8AC3E}">
        <p14:creationId xmlns:p14="http://schemas.microsoft.com/office/powerpoint/2010/main" val="379505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0A9CA9-78AF-4A4A-A272-6FBFD9CB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Shooter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FFD540-B4CA-42B4-8C50-03ACABE9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Run</a:t>
            </a:r>
          </a:p>
          <a:p>
            <a:pPr marL="628633" lvl="1" indent="-457200">
              <a:buFont typeface="Arial" panose="020B0604020202020204" pitchFamily="34" charset="0"/>
              <a:buChar char="•"/>
            </a:pPr>
            <a:r>
              <a:rPr lang="en-US" dirty="0"/>
              <a:t>If there is an accessible escape path, attempt to evacuate the premises </a:t>
            </a:r>
          </a:p>
          <a:p>
            <a:r>
              <a:rPr lang="en-US" b="1" dirty="0"/>
              <a:t>Hide</a:t>
            </a:r>
          </a:p>
          <a:p>
            <a:pPr marL="514333" lvl="1" indent="-342900">
              <a:buFont typeface="Arial" panose="020B0604020202020204" pitchFamily="34" charset="0"/>
              <a:buChar char="•"/>
            </a:pPr>
            <a:r>
              <a:rPr lang="en-US" dirty="0"/>
              <a:t>If evacuation is not possible, find a place to hide where the active shooter is less likely to find you </a:t>
            </a:r>
          </a:p>
          <a:p>
            <a:r>
              <a:rPr lang="en-US" b="1" dirty="0"/>
              <a:t>Fight</a:t>
            </a:r>
          </a:p>
          <a:p>
            <a:pPr marL="514333" lvl="1" indent="-342900">
              <a:buFont typeface="Arial" panose="020B0604020202020204" pitchFamily="34" charset="0"/>
              <a:buChar char="•"/>
            </a:pPr>
            <a:r>
              <a:rPr lang="en-US" dirty="0"/>
              <a:t>If you are unable to run, evacuate or hide and when your life is in imminent danger, you may attempt to disrupt and/or incapacitate the active shooter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01AE26-983B-4339-9806-698745A376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8-7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D5956B-AA60-4F72-8AA3-4F1B36822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0EB769-CB85-43A1-B77D-AAD9467BA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8-10</a:t>
            </a:r>
          </a:p>
        </p:txBody>
      </p:sp>
    </p:spTree>
    <p:extLst>
      <p:ext uri="{BB962C8B-B14F-4D97-AF65-F5344CB8AC3E}">
        <p14:creationId xmlns:p14="http://schemas.microsoft.com/office/powerpoint/2010/main" val="401874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BB2716-1F67-4C52-A7AF-CD529B0C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Until Help Arrives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96A1CA-9066-43A9-9E3A-1BE9CAFFA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volunteers are NOT equipped or trained to respond to terrorist incidents </a:t>
            </a:r>
          </a:p>
          <a:p>
            <a:r>
              <a:rPr lang="en-US" dirty="0"/>
              <a:t>If you find yourself in a situation that you believe to be a terrorist attack, focus on the most lifesaving interventions:</a:t>
            </a:r>
          </a:p>
          <a:p>
            <a:pPr lvl="1"/>
            <a:r>
              <a:rPr lang="en-US" dirty="0"/>
              <a:t>Move those in grave danger to a safe place</a:t>
            </a:r>
          </a:p>
          <a:p>
            <a:pPr lvl="1"/>
            <a:r>
              <a:rPr lang="en-US" dirty="0"/>
              <a:t>Stop bleeding, prevent shock</a:t>
            </a:r>
          </a:p>
          <a:p>
            <a:pPr lvl="1"/>
            <a:r>
              <a:rPr lang="en-US" dirty="0"/>
              <a:t>Maintain body temperature</a:t>
            </a:r>
          </a:p>
          <a:p>
            <a:pPr lvl="1"/>
            <a:r>
              <a:rPr lang="en-US" dirty="0"/>
              <a:t>Move unconscious survivors into recovery position</a:t>
            </a:r>
          </a:p>
          <a:p>
            <a:pPr lvl="1"/>
            <a:r>
              <a:rPr lang="en-US" dirty="0"/>
              <a:t>Offer comfort and support to those around you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B89B1-4A05-4B4E-9A51-6A8932DAEA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6CAE3-E581-40B4-A70C-CB3C84F5E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AE72C9-C5B4-45FE-9069-BA3A8463A1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8-11</a:t>
            </a:r>
          </a:p>
        </p:txBody>
      </p:sp>
    </p:spTree>
    <p:extLst>
      <p:ext uri="{BB962C8B-B14F-4D97-AF65-F5344CB8AC3E}">
        <p14:creationId xmlns:p14="http://schemas.microsoft.com/office/powerpoint/2010/main" val="4118122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9A331C-1572-4F17-B6DF-03A95918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9AB6EF-7556-4F95-A257-4B4B253FA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assisting those around you, consider:</a:t>
            </a:r>
          </a:p>
          <a:p>
            <a:pPr lvl="1"/>
            <a:r>
              <a:rPr lang="en-US" dirty="0"/>
              <a:t>How stress and fear of the situation may affect you</a:t>
            </a:r>
          </a:p>
          <a:p>
            <a:pPr lvl="1"/>
            <a:r>
              <a:rPr lang="en-US" dirty="0"/>
              <a:t>Immediate health affects of certain types of attacks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8B7B-8995-4D25-9392-587ED8D653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68FE5-36E5-46B3-9379-B567B0265C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D0EA83-1705-4E50-9695-B200E1315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8-12</a:t>
            </a:r>
          </a:p>
        </p:txBody>
      </p:sp>
    </p:spTree>
    <p:extLst>
      <p:ext uri="{BB962C8B-B14F-4D97-AF65-F5344CB8AC3E}">
        <p14:creationId xmlns:p14="http://schemas.microsoft.com/office/powerpoint/2010/main" val="3373361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2F02C4-FE64-4BEB-82B6-A99B0F19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Attacks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5F504D-6EC9-4D53-95D3-8F3770097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for a secondary attack </a:t>
            </a:r>
          </a:p>
          <a:p>
            <a:r>
              <a:rPr lang="en-US" dirty="0"/>
              <a:t>Be aware of your surroundings </a:t>
            </a:r>
          </a:p>
          <a:p>
            <a:r>
              <a:rPr lang="en-US" dirty="0"/>
              <a:t>Move away from danger as soon as you are able </a:t>
            </a:r>
          </a:p>
          <a:p>
            <a:r>
              <a:rPr lang="en-US" dirty="0"/>
              <a:t>Move others to safety if you are 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065B1-3180-4861-AB38-9CE52FDCDA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A0851-09DE-411A-A97C-49B5E4D51B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A9F63-8289-4D46-B222-10CFEC2A2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8-13</a:t>
            </a:r>
          </a:p>
        </p:txBody>
      </p:sp>
    </p:spTree>
    <p:extLst>
      <p:ext uri="{BB962C8B-B14F-4D97-AF65-F5344CB8AC3E}">
        <p14:creationId xmlns:p14="http://schemas.microsoft.com/office/powerpoint/2010/main" val="4124753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4CF0AE-8F3F-4583-A9F0-33C37DA7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Professional Responders Will 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7570E0-701E-4CB6-9158-83706463B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size-up steps</a:t>
            </a:r>
          </a:p>
          <a:p>
            <a:pPr lvl="1"/>
            <a:r>
              <a:rPr lang="en-US" dirty="0"/>
              <a:t>What is going on?</a:t>
            </a:r>
          </a:p>
          <a:p>
            <a:pPr lvl="1"/>
            <a:r>
              <a:rPr lang="en-US" dirty="0"/>
              <a:t>How bad is the situation and how much worse could it get?</a:t>
            </a:r>
          </a:p>
          <a:p>
            <a:pPr lvl="1"/>
            <a:r>
              <a:rPr lang="en-US" dirty="0"/>
              <a:t>What measures can be taken to control the incident safely?</a:t>
            </a:r>
          </a:p>
          <a:p>
            <a:pPr lvl="1"/>
            <a:r>
              <a:rPr lang="en-US" dirty="0"/>
              <a:t>What resources will be needed?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D42FD-A2D2-4A8E-BB7B-E85CA4E13C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39CB-CD78-4660-8D5F-349A7DF33D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FB19B-0511-400A-93FF-30D3073086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8-14</a:t>
            </a:r>
          </a:p>
        </p:txBody>
      </p:sp>
    </p:spTree>
    <p:extLst>
      <p:ext uri="{BB962C8B-B14F-4D97-AF65-F5344CB8AC3E}">
        <p14:creationId xmlns:p14="http://schemas.microsoft.com/office/powerpoint/2010/main" val="331183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60F273-DF38-4381-8F5E-F556DA96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Decontamination Procedures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2F2E86-7AF1-4FFE-B193-1C011E39C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Leave the contaminated area </a:t>
            </a:r>
          </a:p>
          <a:p>
            <a:r>
              <a:rPr lang="en-US" dirty="0"/>
              <a:t>Take decontamination action</a:t>
            </a:r>
          </a:p>
          <a:p>
            <a:pPr lvl="1"/>
            <a:r>
              <a:rPr lang="en-US" dirty="0"/>
              <a:t>Remove everything</a:t>
            </a:r>
          </a:p>
          <a:p>
            <a:pPr lvl="1"/>
            <a:r>
              <a:rPr lang="en-US" dirty="0"/>
              <a:t>Wash hands</a:t>
            </a:r>
          </a:p>
          <a:p>
            <a:pPr lvl="1"/>
            <a:r>
              <a:rPr lang="en-US" dirty="0"/>
              <a:t>Flush the entire body</a:t>
            </a:r>
          </a:p>
          <a:p>
            <a:pPr lvl="1"/>
            <a:r>
              <a:rPr lang="en-US" dirty="0"/>
              <a:t>Blot dry </a:t>
            </a:r>
          </a:p>
          <a:p>
            <a:r>
              <a:rPr lang="en-US" dirty="0"/>
              <a:t>Report for decontamination </a:t>
            </a:r>
          </a:p>
        </p:txBody>
      </p:sp>
      <p:pic>
        <p:nvPicPr>
          <p:cNvPr id="6" name="Picture 5" descr="Photo of hands washing in a sink.">
            <a:extLst>
              <a:ext uri="{FF2B5EF4-FFF2-40B4-BE49-F238E27FC236}">
                <a16:creationId xmlns:a16="http://schemas.microsoft.com/office/drawing/2014/main" id="{6D31A48E-9C89-4172-8D38-9A45DD840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784" y="1647455"/>
            <a:ext cx="2647581" cy="410817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9D4AA05-D2EF-48DD-AEB7-06266802F72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E3520-DA92-4516-BF10-7446ED49BB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5E8A3E-258B-4B1D-BA5E-6B9BF9FC59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8-15</a:t>
            </a:r>
          </a:p>
        </p:txBody>
      </p:sp>
    </p:spTree>
    <p:extLst>
      <p:ext uri="{BB962C8B-B14F-4D97-AF65-F5344CB8AC3E}">
        <p14:creationId xmlns:p14="http://schemas.microsoft.com/office/powerpoint/2010/main" val="1146778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26976D-F9EE-466E-891C-6BE5761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CBRNE Indicators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2E6762-33BC-4863-9567-49A4EB843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Vapor clouds or mists that are unusual for the area or for the time of day </a:t>
            </a:r>
          </a:p>
          <a:p>
            <a:r>
              <a:rPr lang="en-US" dirty="0"/>
              <a:t>Out of place and unattended packages, boxes, or vehicles </a:t>
            </a:r>
          </a:p>
          <a:p>
            <a:r>
              <a:rPr lang="en-US" dirty="0"/>
              <a:t>If you observe any indicators</a:t>
            </a:r>
          </a:p>
          <a:p>
            <a:pPr lvl="1"/>
            <a:r>
              <a:rPr lang="en-US" dirty="0"/>
              <a:t>Do not touch</a:t>
            </a:r>
          </a:p>
          <a:p>
            <a:pPr lvl="1"/>
            <a:r>
              <a:rPr lang="en-US" dirty="0"/>
              <a:t>Move away</a:t>
            </a:r>
          </a:p>
          <a:p>
            <a:pPr lvl="1"/>
            <a:r>
              <a:rPr lang="en-US" dirty="0"/>
              <a:t>Report it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356C9-6050-4208-87F5-A5EFC9D8FF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6F019-FF68-42E4-9595-C6DA6A1E70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49E35-742E-44F9-B5AA-20CC7A0D75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8-16</a:t>
            </a:r>
          </a:p>
        </p:txBody>
      </p:sp>
    </p:spTree>
    <p:extLst>
      <p:ext uri="{BB962C8B-B14F-4D97-AF65-F5344CB8AC3E}">
        <p14:creationId xmlns:p14="http://schemas.microsoft.com/office/powerpoint/2010/main" val="310553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332E11-B897-4EAD-9CFE-0F99E2D3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Nuclear Weapons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C50E91-A760-4B4A-8C51-6AE9303B5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960243" cy="4781145"/>
          </a:xfrm>
        </p:spPr>
        <p:txBody>
          <a:bodyPr>
            <a:normAutofit/>
          </a:bodyPr>
          <a:lstStyle/>
          <a:p>
            <a:r>
              <a:rPr lang="en-US" dirty="0"/>
              <a:t>Derives destructive force from nuclear reaction </a:t>
            </a:r>
          </a:p>
          <a:p>
            <a:r>
              <a:rPr lang="en-US" dirty="0"/>
              <a:t>Affected area is larger as contaminated objects spread </a:t>
            </a:r>
          </a:p>
          <a:p>
            <a:r>
              <a:rPr lang="en-US" dirty="0"/>
              <a:t>Potential for casualties extends beyond initial attack </a:t>
            </a:r>
          </a:p>
          <a:p>
            <a:r>
              <a:rPr lang="en-US" dirty="0"/>
              <a:t>Long-term effects difficult to monitor and track </a:t>
            </a:r>
          </a:p>
        </p:txBody>
      </p:sp>
      <p:pic>
        <p:nvPicPr>
          <p:cNvPr id="6" name="Picture 5" descr="Photo of a sign saying, &quot;No drugs or nuclear weapons allowed inside.&quot; ">
            <a:extLst>
              <a:ext uri="{FF2B5EF4-FFF2-40B4-BE49-F238E27FC236}">
                <a16:creationId xmlns:a16="http://schemas.microsoft.com/office/drawing/2014/main" id="{E7E329A4-652F-48F5-BAED-A9472EBE9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495" y="2589246"/>
            <a:ext cx="3607358" cy="238688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5359B2-CA11-41C6-B0CB-B1A4AFE052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832B8-E746-4F47-8058-360F050B73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637DE1-6A6C-41A3-8873-7D49E9F4B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8-17</a:t>
            </a:r>
          </a:p>
        </p:txBody>
      </p:sp>
    </p:spTree>
    <p:extLst>
      <p:ext uri="{BB962C8B-B14F-4D97-AF65-F5344CB8AC3E}">
        <p14:creationId xmlns:p14="http://schemas.microsoft.com/office/powerpoint/2010/main" val="338968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FB0EC1-3E3F-44B5-9D2E-006844BF8D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19958" y="1359392"/>
            <a:ext cx="7886700" cy="1325563"/>
          </a:xfrm>
        </p:spPr>
        <p:txBody>
          <a:bodyPr/>
          <a:lstStyle/>
          <a:p>
            <a:pPr rtl="0" eaLnBrk="1" latinLnBrk="0" hangingPunct="1"/>
            <a:r>
              <a:rPr lang="en-US" sz="50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Terrorism and CERT</a:t>
            </a:r>
            <a:endParaRPr lang="en-US" dirty="0"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A1750-2D58-4515-93B5-290EB63DC1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CERT Basic Training Unit 8</a:t>
            </a:r>
          </a:p>
        </p:txBody>
      </p:sp>
    </p:spTree>
    <p:extLst>
      <p:ext uri="{BB962C8B-B14F-4D97-AF65-F5344CB8AC3E}">
        <p14:creationId xmlns:p14="http://schemas.microsoft.com/office/powerpoint/2010/main" val="3765952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805131-E99B-4E62-9DE4-42AF1FF1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Shelter-in-Place Procedures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427FBB-46D9-4AF9-A931-C8EACC5F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Shut off ventilation systems </a:t>
            </a:r>
          </a:p>
          <a:p>
            <a:r>
              <a:rPr lang="en-US" dirty="0"/>
              <a:t>Go to your shelter-in-place room </a:t>
            </a:r>
          </a:p>
          <a:p>
            <a:r>
              <a:rPr lang="en-US" dirty="0"/>
              <a:t>Use precut plastic sheeting to cover air openings </a:t>
            </a:r>
          </a:p>
          <a:p>
            <a:r>
              <a:rPr lang="en-US" dirty="0"/>
              <a:t>Tape sheeting over doors, windows, vents </a:t>
            </a:r>
          </a:p>
          <a:p>
            <a:r>
              <a:rPr lang="en-US" dirty="0"/>
              <a:t>Use duct tape to seal other areas </a:t>
            </a:r>
          </a:p>
          <a:p>
            <a:r>
              <a:rPr lang="en-US" dirty="0"/>
              <a:t>Listen to a battery-powered radio </a:t>
            </a:r>
          </a:p>
          <a:p>
            <a:r>
              <a:rPr lang="en-US" dirty="0"/>
              <a:t>Ventilate room once contaminants are gone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CD6CC-32E2-490A-AE20-79FF47B2023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8-15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F9636-CBE1-4AF1-BCC9-2600032F1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7BDEB4-5865-4363-85AF-CDCDA7E49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8-18</a:t>
            </a:r>
          </a:p>
        </p:txBody>
      </p:sp>
    </p:spTree>
    <p:extLst>
      <p:ext uri="{BB962C8B-B14F-4D97-AF65-F5344CB8AC3E}">
        <p14:creationId xmlns:p14="http://schemas.microsoft.com/office/powerpoint/2010/main" val="186249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CD6A38-DAE5-4331-919E-3FED4D42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8)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0FFE69-4B18-4745-8E3B-6F11EB2C7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terrorists attack, their goals are to:</a:t>
            </a:r>
          </a:p>
          <a:p>
            <a:pPr lvl="1"/>
            <a:r>
              <a:rPr lang="en-US" sz="2000" dirty="0"/>
              <a:t>Create mass casualties</a:t>
            </a:r>
          </a:p>
          <a:p>
            <a:pPr lvl="1"/>
            <a:r>
              <a:rPr lang="en-US" sz="2000" dirty="0"/>
              <a:t>Disrupt critical resources, vital services, and the economy</a:t>
            </a:r>
          </a:p>
          <a:p>
            <a:pPr lvl="1"/>
            <a:r>
              <a:rPr lang="en-US" sz="2000" dirty="0"/>
              <a:t>Cause fear </a:t>
            </a:r>
          </a:p>
          <a:p>
            <a:r>
              <a:rPr lang="en-US" sz="2400" dirty="0"/>
              <a:t>New Tactics</a:t>
            </a:r>
          </a:p>
          <a:p>
            <a:pPr lvl="1"/>
            <a:r>
              <a:rPr lang="en-US" sz="2000" dirty="0"/>
              <a:t>Active Shooter</a:t>
            </a:r>
          </a:p>
          <a:p>
            <a:pPr lvl="1"/>
            <a:r>
              <a:rPr lang="en-US" sz="2000" dirty="0"/>
              <a:t>Improvised Explosive Devices</a:t>
            </a:r>
          </a:p>
          <a:p>
            <a:pPr lvl="1"/>
            <a:r>
              <a:rPr lang="en-US" sz="2000" dirty="0"/>
              <a:t>Complex Coordinated Attacks</a:t>
            </a:r>
          </a:p>
          <a:p>
            <a:pPr lvl="1"/>
            <a:r>
              <a:rPr lang="en-US" sz="2000" dirty="0"/>
              <a:t>Cyber Attacks </a:t>
            </a:r>
          </a:p>
          <a:p>
            <a:r>
              <a:rPr lang="en-US" sz="2400" dirty="0"/>
              <a:t>CERT volunteers are NOT equipped or trained to respond to terrorist incidents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5CF69-B339-4293-AFB3-B6241779F2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0A58F-7908-4826-A4B4-F27D4C53C2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7D7CB-7201-4FCC-A42D-401B4D36DF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8-19</a:t>
            </a:r>
          </a:p>
        </p:txBody>
      </p:sp>
    </p:spTree>
    <p:extLst>
      <p:ext uri="{BB962C8B-B14F-4D97-AF65-F5344CB8AC3E}">
        <p14:creationId xmlns:p14="http://schemas.microsoft.com/office/powerpoint/2010/main" val="2611045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394776-D006-4DC6-847E-052AAD6F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8)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C77E62-D5D8-4DC6-B9A4-A9048A2B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materials for the next session </a:t>
            </a:r>
          </a:p>
          <a:p>
            <a:r>
              <a:rPr lang="en-US" dirty="0"/>
              <a:t>Wear appropriate clothing for next session </a:t>
            </a:r>
          </a:p>
        </p:txBody>
      </p:sp>
      <p:pic>
        <p:nvPicPr>
          <p:cNvPr id="6" name="Picture 5" descr="Photo: CERT members place a splint on a survivor.">
            <a:extLst>
              <a:ext uri="{FF2B5EF4-FFF2-40B4-BE49-F238E27FC236}">
                <a16:creationId xmlns:a16="http://schemas.microsoft.com/office/drawing/2014/main" id="{00E84CA7-B003-4122-A777-7A3396D44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337" y="2954776"/>
            <a:ext cx="3815326" cy="253356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65075E-C1A4-4657-8C4B-7C871F4BB2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935FF-64D2-4DE0-AE9E-7680890839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3DD68-A14F-4150-8ADB-BD32752491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8-20</a:t>
            </a:r>
          </a:p>
        </p:txBody>
      </p:sp>
    </p:spTree>
    <p:extLst>
      <p:ext uri="{BB962C8B-B14F-4D97-AF65-F5344CB8AC3E}">
        <p14:creationId xmlns:p14="http://schemas.microsoft.com/office/powerpoint/2010/main" val="691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3B7F78-DDB1-47E8-9B21-ACAE37E0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8 </a:t>
            </a:r>
            <a:r>
              <a:rPr lang="en-US" dirty="0"/>
              <a:t>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D8C9D5-CAE1-4112-B373-AA74C73A1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terrorism </a:t>
            </a:r>
          </a:p>
          <a:p>
            <a:r>
              <a:rPr lang="en-US" dirty="0"/>
              <a:t>List the eight signs of terrorism and describe how to report suspicious activity </a:t>
            </a:r>
          </a:p>
          <a:p>
            <a:r>
              <a:rPr lang="en-US" dirty="0"/>
              <a:t>Explain the role of a CERT volunteer during a terrorist incident </a:t>
            </a:r>
          </a:p>
          <a:p>
            <a:r>
              <a:rPr lang="en-US" dirty="0"/>
              <a:t>Describe activities to prepare for a terrorist incident at home, at work, and in the community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05FD31-A6A5-408D-98B5-BFEECF691E5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58BAD-D0AA-4466-819E-24BEBE06FC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80748-3E0B-4BFD-B779-0A611E2D19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</a:t>
            </a:r>
          </a:p>
        </p:txBody>
      </p:sp>
    </p:spTree>
    <p:extLst>
      <p:ext uri="{BB962C8B-B14F-4D97-AF65-F5344CB8AC3E}">
        <p14:creationId xmlns:p14="http://schemas.microsoft.com/office/powerpoint/2010/main" val="2741263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A4B0E7-144C-4170-9D7C-CC152C4CD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8 </a:t>
            </a:r>
            <a:r>
              <a:rPr lang="en-US" dirty="0"/>
              <a:t>Topics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ED336E-AED5-44D9-9BFB-DAE58C666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773052" cy="4758287"/>
          </a:xfrm>
        </p:spPr>
        <p:txBody>
          <a:bodyPr>
            <a:normAutofit/>
          </a:bodyPr>
          <a:lstStyle/>
          <a:p>
            <a:r>
              <a:rPr lang="en-US" dirty="0"/>
              <a:t>Defining Terrorism</a:t>
            </a:r>
          </a:p>
          <a:p>
            <a:r>
              <a:rPr lang="en-US" dirty="0"/>
              <a:t>Terrorist Goals and Tactics</a:t>
            </a:r>
          </a:p>
          <a:p>
            <a:r>
              <a:rPr lang="en-US" dirty="0"/>
              <a:t>Preparing Your Community</a:t>
            </a:r>
          </a:p>
          <a:p>
            <a:r>
              <a:rPr lang="en-US" dirty="0"/>
              <a:t>Until Help Arrives</a:t>
            </a:r>
          </a:p>
          <a:p>
            <a:r>
              <a:rPr lang="en-US" dirty="0"/>
              <a:t>HazMat and Chemical, Biological, Radiological, Nuclear, and Explosive (CBRNE) materials. </a:t>
            </a:r>
          </a:p>
        </p:txBody>
      </p:sp>
      <p:pic>
        <p:nvPicPr>
          <p:cNvPr id="8" name="Picture 7" descr="Photo of the Alfred P Murrah Federal Building after the Oklahoma City bombing.">
            <a:extLst>
              <a:ext uri="{FF2B5EF4-FFF2-40B4-BE49-F238E27FC236}">
                <a16:creationId xmlns:a16="http://schemas.microsoft.com/office/drawing/2014/main" id="{90F48837-2AB0-4531-8B67-728DB6205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739" y="2129449"/>
            <a:ext cx="3767656" cy="25991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15B20-FBEF-4C4B-B81A-E1EEB208F0A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514A9D-43F8-4C53-BE4D-8F5F8A0A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137611C-7CED-4379-9EA4-AC326F68BD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8-2</a:t>
            </a:r>
          </a:p>
        </p:txBody>
      </p:sp>
    </p:spTree>
    <p:extLst>
      <p:ext uri="{BB962C8B-B14F-4D97-AF65-F5344CB8AC3E}">
        <p14:creationId xmlns:p14="http://schemas.microsoft.com/office/powerpoint/2010/main" val="171873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7A4BD8-48EC-4A96-9DDC-57F85767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Terrorism?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3C29FA-25A0-4A20-A357-C899F2CE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unlawful use of force or violence against persons or property to intimidate or coerce a government, the civilian population, or any  segment thereof, in furtherance of political or social 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2A9B4-883C-451C-A2E8-2F9921CCD6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C557B-C4B2-4E35-83F4-FCB42BFDA9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1A187B-B4C7-4F05-B451-697F713D87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8-3</a:t>
            </a:r>
          </a:p>
        </p:txBody>
      </p:sp>
    </p:spTree>
    <p:extLst>
      <p:ext uri="{BB962C8B-B14F-4D97-AF65-F5344CB8AC3E}">
        <p14:creationId xmlns:p14="http://schemas.microsoft.com/office/powerpoint/2010/main" val="118571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62572C-B7A7-473D-80CD-85791653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Terrorist Goals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62CC3A-F953-456F-B608-BD643FDB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Influence government policy and to achieve specific objectives </a:t>
            </a:r>
          </a:p>
          <a:p>
            <a:r>
              <a:rPr lang="en-US" dirty="0"/>
              <a:t>Undermine the public’s sense of safety and their confidence in the government </a:t>
            </a:r>
          </a:p>
          <a:p>
            <a:r>
              <a:rPr lang="en-US" dirty="0"/>
              <a:t>Portray the government as ineffective, weak and/or otherwise incapable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9A816-808F-4BB5-BB1E-8C76E50F63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69365-C8A4-424C-A82B-66CD862B14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B43E9-142C-47DD-839E-E8703444E8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8-4</a:t>
            </a:r>
          </a:p>
        </p:txBody>
      </p:sp>
    </p:spTree>
    <p:extLst>
      <p:ext uri="{BB962C8B-B14F-4D97-AF65-F5344CB8AC3E}">
        <p14:creationId xmlns:p14="http://schemas.microsoft.com/office/powerpoint/2010/main" val="236499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959583-68B7-493E-897A-1A70CB94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Tactics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6FCC44-9BD0-4E98-9120-2A4C47B6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Shooter</a:t>
            </a:r>
          </a:p>
          <a:p>
            <a:r>
              <a:rPr lang="en-US" dirty="0"/>
              <a:t>Improvised Explosive Devices (IEDs)</a:t>
            </a:r>
          </a:p>
          <a:p>
            <a:r>
              <a:rPr lang="en-US" dirty="0"/>
              <a:t>Complex Coordinated Terrorist Attacks</a:t>
            </a:r>
          </a:p>
          <a:p>
            <a:r>
              <a:rPr lang="en-US" dirty="0"/>
              <a:t>Cyber Attacks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26075-C0DE-4C7F-9AB8-FE86767D5A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DC3F2-93CD-4AC4-8E32-5986C8500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CEB37-0AF2-410C-AECE-596A5BBE86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8-5</a:t>
            </a:r>
          </a:p>
        </p:txBody>
      </p:sp>
    </p:spTree>
    <p:extLst>
      <p:ext uri="{BB962C8B-B14F-4D97-AF65-F5344CB8AC3E}">
        <p14:creationId xmlns:p14="http://schemas.microsoft.com/office/powerpoint/2010/main" val="294018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E17113-8366-403B-AF51-1C2ABE36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Indicators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56AB7F-0C3B-4F7D-A3CA-47176A86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see something, say something!</a:t>
            </a:r>
          </a:p>
          <a:p>
            <a:r>
              <a:rPr lang="en-US" dirty="0"/>
              <a:t>Understand the signs of terrorist activity </a:t>
            </a:r>
          </a:p>
          <a:p>
            <a:r>
              <a:rPr lang="en-US" dirty="0"/>
              <a:t>Contact local law enforcement </a:t>
            </a:r>
          </a:p>
          <a:p>
            <a:r>
              <a:rPr lang="en-US" dirty="0"/>
              <a:t>Use the FBI Suspicious Activity Reporting Tip Line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2AA1D-A7A4-438F-BEC5-79313A9885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6549B-7047-477A-B487-09F090A64E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ECC18-BCBD-4ED3-80A2-AD612CFADE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8-6</a:t>
            </a:r>
          </a:p>
        </p:txBody>
      </p:sp>
    </p:spTree>
    <p:extLst>
      <p:ext uri="{BB962C8B-B14F-4D97-AF65-F5344CB8AC3E}">
        <p14:creationId xmlns:p14="http://schemas.microsoft.com/office/powerpoint/2010/main" val="278136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6BCF8E-5825-40DD-8567-2C1C1A08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Eight Signs of Terrorism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E6E33-A70E-4ECF-86D0-EE4018253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Surveillance</a:t>
            </a:r>
          </a:p>
          <a:p>
            <a:r>
              <a:rPr lang="en-US" dirty="0"/>
              <a:t>Elicitation</a:t>
            </a:r>
          </a:p>
          <a:p>
            <a:r>
              <a:rPr lang="en-US" dirty="0"/>
              <a:t>Tests of security</a:t>
            </a:r>
          </a:p>
          <a:p>
            <a:r>
              <a:rPr lang="en-US" dirty="0"/>
              <a:t>Funding</a:t>
            </a:r>
          </a:p>
          <a:p>
            <a:r>
              <a:rPr lang="en-US" dirty="0"/>
              <a:t>Acquiring supplies</a:t>
            </a:r>
          </a:p>
          <a:p>
            <a:r>
              <a:rPr lang="en-US" dirty="0"/>
              <a:t>Impersonation or suspicious people </a:t>
            </a:r>
          </a:p>
          <a:p>
            <a:r>
              <a:rPr lang="en-US" dirty="0"/>
              <a:t>Rehearsals and dry runs </a:t>
            </a:r>
          </a:p>
          <a:p>
            <a:r>
              <a:rPr lang="en-US" dirty="0"/>
              <a:t>Deployment</a:t>
            </a:r>
          </a:p>
        </p:txBody>
      </p:sp>
      <p:pic>
        <p:nvPicPr>
          <p:cNvPr id="9" name="Picture 8" descr="Photo: A man uses binoculars to view an object in the distance.">
            <a:extLst>
              <a:ext uri="{FF2B5EF4-FFF2-40B4-BE49-F238E27FC236}">
                <a16:creationId xmlns:a16="http://schemas.microsoft.com/office/drawing/2014/main" id="{95853157-8677-4A82-BD2C-6A31C19E7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632" y="1685323"/>
            <a:ext cx="2982005" cy="2226478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F4BC6B-3818-4885-AB2D-209EC0799BB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8-5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EA862F-E54A-4DDB-8EF2-FF4FF8A56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8: Terrorism and CERT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DB73932-DFDA-44FB-B09E-315C50F132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8-7</a:t>
            </a:r>
          </a:p>
        </p:txBody>
      </p:sp>
    </p:spTree>
    <p:extLst>
      <p:ext uri="{BB962C8B-B14F-4D97-AF65-F5344CB8AC3E}">
        <p14:creationId xmlns:p14="http://schemas.microsoft.com/office/powerpoint/2010/main" val="218927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1F66F116-B1E9-46B5-B201-57AD9513C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www.w3.org/XML/1998/namespace"/>
    <ds:schemaRef ds:uri="http://purl.org/dc/terms/"/>
    <ds:schemaRef ds:uri="ec9525e3-0e26-41e5-be28-2227dc64c83e"/>
    <ds:schemaRef ds:uri="http://schemas.microsoft.com/office/infopath/2007/PartnerControls"/>
    <ds:schemaRef ds:uri="http://schemas.openxmlformats.org/package/2006/metadata/core-properties"/>
    <ds:schemaRef ds:uri="cd7a79f3-a22f-4b0a-abe2-9eca9b7c463e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3291</TotalTime>
  <Words>1044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1_Office Theme</vt:lpstr>
      <vt:lpstr>CERT Basic Training</vt:lpstr>
      <vt:lpstr>Terrorism and CERT</vt:lpstr>
      <vt:lpstr>Unit 8 Objectives</vt:lpstr>
      <vt:lpstr>Unit 8 Topics</vt:lpstr>
      <vt:lpstr>What Is Terrorism?</vt:lpstr>
      <vt:lpstr>Terrorist Goals</vt:lpstr>
      <vt:lpstr>New Tactics</vt:lpstr>
      <vt:lpstr>Potential Indicators</vt:lpstr>
      <vt:lpstr>Eight Signs of Terrorism</vt:lpstr>
      <vt:lpstr>Potential Targets</vt:lpstr>
      <vt:lpstr>Exercise 8.1</vt:lpstr>
      <vt:lpstr>Active Shooter</vt:lpstr>
      <vt:lpstr>Until Help Arrives</vt:lpstr>
      <vt:lpstr>Considerations</vt:lpstr>
      <vt:lpstr>Secondary Attacks</vt:lpstr>
      <vt:lpstr>What Professional Responders Will Do</vt:lpstr>
      <vt:lpstr>Basic Decontamination Procedures</vt:lpstr>
      <vt:lpstr>CBRNE Indicators</vt:lpstr>
      <vt:lpstr>Nuclear Weapons</vt:lpstr>
      <vt:lpstr>Shelter-in-Place Procedures</vt:lpstr>
      <vt:lpstr>Unit Summary (Unit 8)</vt:lpstr>
      <vt:lpstr>Homework Assignment (Unit 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Akers, Ryan</cp:lastModifiedBy>
  <cp:revision>758</cp:revision>
  <dcterms:created xsi:type="dcterms:W3CDTF">2019-04-19T15:08:43Z</dcterms:created>
  <dcterms:modified xsi:type="dcterms:W3CDTF">2021-04-07T21:33:12Z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