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9" r:id="rId5"/>
  </p:sldMasterIdLst>
  <p:handoutMasterIdLst>
    <p:handoutMasterId r:id="rId30"/>
  </p:handoutMasterIdLst>
  <p:sldIdLst>
    <p:sldId id="256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  <p:cmAuthor id="2" name="David Kendall" initials="DK" lastIdx="4" clrIdx="1">
    <p:extLst>
      <p:ext uri="{19B8F6BF-5375-455C-9EA6-DF929625EA0E}">
        <p15:presenceInfo xmlns:p15="http://schemas.microsoft.com/office/powerpoint/2012/main" userId="S-1-5-21-1244020187-519449412-911163043-23115" providerId="AD"/>
      </p:ext>
    </p:extLst>
  </p:cmAuthor>
  <p:cmAuthor id="3" name="David Kendall" initials="DK [2]" lastIdx="1" clrIdx="2">
    <p:extLst>
      <p:ext uri="{19B8F6BF-5375-455C-9EA6-DF929625EA0E}">
        <p15:presenceInfo xmlns:p15="http://schemas.microsoft.com/office/powerpoint/2012/main" userId="S::david.kendall@cadmusgroup.com::58806243-4d19-4b13-b885-b469f347d1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5757"/>
    <a:srgbClr val="57A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 autoAdjust="0"/>
    <p:restoredTop sz="86463" autoAdjust="0"/>
  </p:normalViewPr>
  <p:slideViewPr>
    <p:cSldViewPr snapToGrid="0">
      <p:cViewPr varScale="1">
        <p:scale>
          <a:sx n="54" d="100"/>
          <a:sy n="54" d="100"/>
        </p:scale>
        <p:origin x="1036" y="52"/>
      </p:cViewPr>
      <p:guideLst/>
    </p:cSldViewPr>
  </p:slideViewPr>
  <p:outlineViewPr>
    <p:cViewPr>
      <p:scale>
        <a:sx n="33" d="100"/>
        <a:sy n="33" d="100"/>
      </p:scale>
      <p:origin x="0" y="-3215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0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C38DDE6-B4A7-0541-90DA-8FC7EEF0F91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3A92967-FF1D-F449-95B6-E31F83596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FA9AEBB-8891-A342-9D8E-FDE1EF163A4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60EF1FA-DB3B-394B-94CA-7630D7D90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1779B46-53E1-5149-8E8C-35E83EBC25F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A77D519-0397-B742-A4B4-77644D4D3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2964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7438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7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86DC145-E118-4B1C-B828-C267C3F1B408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7DF25-4A84-449F-A44A-BC272B17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3" y="1521229"/>
            <a:ext cx="8521286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3A36DD-A726-485F-AAB8-E1585FEB3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6AC79012-DFD9-487A-AE91-319B867CC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FC8519E-E236-413F-A705-5F99B6BB6A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5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8E6045C-87BC-BD47-A7E5-238F848CD41B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510A0E6-7D1E-7B42-BEC3-3FF68A7F1F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521287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9D7A079-868D-412D-A425-F18877D98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8AD06FF2-3D49-487C-B170-F9D381F2A1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3F3F4A35-2251-41EE-98F7-6F7C806788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4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6D0A2C3-9207-0747-9486-E6260DD213C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212CCB-DF73-D741-AB07-0D090D0B1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521287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B1E1DDB-163D-4DCC-ACF2-C3B8BB4F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F0915D09-1355-40F5-B6B4-3B5DA81E540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D7EDDF4-A93D-4C2E-A9C1-50EF50248B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9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BA02859-13E6-5A4B-A1A2-D207A1E10F3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E50D9DF-B7B2-8B45-8028-6376AD173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98109F-D8F3-4DD1-88F2-60D8CD29C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11734820-5E17-4293-AA0D-490C8DE1B3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D375BE8-6CDA-4A00-B406-82A2464D07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074E5C-7F33-744D-828A-63B468ED77E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28D238-310A-B241-A7E7-152CB9E9A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B3CC7C-8AC3-B84B-9BE9-3392D349F1B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ED5D84-B877-A943-8C87-5B77A44AF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66A5303-72BF-2E4F-A2AE-19DB2789850B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75180F7-F67E-2A4A-956D-AEF140B54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w/o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2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6" r:id="rId2"/>
    <p:sldLayoutId id="2147483650" r:id="rId3"/>
    <p:sldLayoutId id="2147483667" r:id="rId4"/>
    <p:sldLayoutId id="2147483666" r:id="rId5"/>
    <p:sldLayoutId id="214748366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CERT Basic Training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B4BDB8F-D64E-431F-9D16-6AEC619B4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Care of Yourself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2D4BF8-6876-42C9-9B58-5EA5A4981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Be aware of trauma that can follow a disaster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Explain to family members and friends what you need: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Listen when you want to talk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Don’t force yourself to talk until you are ready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40D64-B3B6-4B7F-AAFB-FA99A75053F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B348E8-A3DB-4AFA-8ED7-75AFC168D7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6E6FA9-D727-403D-920E-61F188178B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5-8</a:t>
            </a:r>
          </a:p>
        </p:txBody>
      </p:sp>
    </p:spTree>
    <p:extLst>
      <p:ext uri="{BB962C8B-B14F-4D97-AF65-F5344CB8AC3E}">
        <p14:creationId xmlns:p14="http://schemas.microsoft.com/office/powerpoint/2010/main" val="2593169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64A898-B2E1-4E03-A0DC-CAE791BF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Self-Care Tool Box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AE852F-573D-4729-919B-5A223E0DC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This activity provides you with the opportunity to outline a number of self-care tools you can use before and during a crisis so that you are ready to respond during an emergency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Complete this exercise individually and at your own pace. When everyone has finished, you will have the opportunity to share your responses with the class if you would like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98C6B-AC81-45BE-9D36-F51E34DAF25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3E3645-B004-49F7-9161-9526C6619B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29A31C-A7CE-4ADB-BD6F-8DCD71EA2B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5-9</a:t>
            </a:r>
          </a:p>
        </p:txBody>
      </p:sp>
    </p:spTree>
    <p:extLst>
      <p:ext uri="{BB962C8B-B14F-4D97-AF65-F5344CB8AC3E}">
        <p14:creationId xmlns:p14="http://schemas.microsoft.com/office/powerpoint/2010/main" val="2108456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4389020-61EF-4DC3-9392-6D48C641E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Team Leaders Reduce Stress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6F543D-0D47-47E3-85D2-A87CEA5BD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Brief CERT personnel beforehand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Remember CERT is a team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Rest and regroup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Take breaks away from the incident site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Establish a culture of acceptance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Eat properly, stay hydrated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Be aware of changes in teammates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Rotate teams and duties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Phase out workers gradually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Defuse after shift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6D57AC-F10C-4DC6-8604-4D9C5C4F705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BC0D3-5499-4746-9019-F1E080D814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ED127A-29C9-4526-B7FB-2B35D6DCE8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5-10</a:t>
            </a:r>
          </a:p>
        </p:txBody>
      </p:sp>
    </p:spTree>
    <p:extLst>
      <p:ext uri="{BB962C8B-B14F-4D97-AF65-F5344CB8AC3E}">
        <p14:creationId xmlns:p14="http://schemas.microsoft.com/office/powerpoint/2010/main" val="3497386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DB61F34-B3A1-4CC7-A19E-071995E1B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Emotional Phases of a Crisis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5C89E3-BA22-49AF-87E0-F0B5B4AA2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Pre-Disaster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Impact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Heroic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Honeymoon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Disillusionment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Reconstruction</a:t>
            </a:r>
          </a:p>
        </p:txBody>
      </p:sp>
      <p:pic>
        <p:nvPicPr>
          <p:cNvPr id="6" name="Picture 5" descr="Photo: A man appears distressed as he sits with his head in his hands.">
            <a:extLst>
              <a:ext uri="{FF2B5EF4-FFF2-40B4-BE49-F238E27FC236}">
                <a16:creationId xmlns:a16="http://schemas.microsoft.com/office/drawing/2014/main" id="{40C53EDB-416E-4D4C-AB66-776BFD804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0840" y="1683689"/>
            <a:ext cx="2583454" cy="391596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DB12BD3-DCCA-42FA-8D8F-0835CD16F3B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FB9F3-DBEC-4789-8DEE-3C27A6A658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1D052E-9A81-4585-A361-A6523E1404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5-11</a:t>
            </a:r>
          </a:p>
        </p:txBody>
      </p:sp>
    </p:spTree>
    <p:extLst>
      <p:ext uri="{BB962C8B-B14F-4D97-AF65-F5344CB8AC3E}">
        <p14:creationId xmlns:p14="http://schemas.microsoft.com/office/powerpoint/2010/main" val="161719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0DC7BD-F84D-4716-85EA-5AAD6452F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Traumatic Crisis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0C6C98-0A8E-485C-B3B0-C6BFDD6BA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 traumatic crisis is an event experienced or witnessed in which people’s ability to cope is overwhelmed by: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Actual or potential death or injury to self or others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Serious injury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Destruction of their homes, neighborhood, or value possessions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Loss of contact with family or close friends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3AF0A2-9CE2-408D-9192-54ACB6AD4B7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6FEAA0-3AEE-483F-89CA-7596BC4E00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A285BB-69FA-4A3A-948C-691A32E839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5-12</a:t>
            </a:r>
          </a:p>
        </p:txBody>
      </p:sp>
    </p:spTree>
    <p:extLst>
      <p:ext uri="{BB962C8B-B14F-4D97-AF65-F5344CB8AC3E}">
        <p14:creationId xmlns:p14="http://schemas.microsoft.com/office/powerpoint/2010/main" val="2274017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EC6CBF-138D-4190-A795-2CC21E074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Effects of Traumatic Stress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AC0EC2-E737-4B9A-A26E-796F213C0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Traumatic stress may affect: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Cognitive functioning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Physical health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Interpersonal relationships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293FC-5ACB-41B5-9A87-97EF2EACD48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A9C5B-61E4-4A84-AE97-E4A9365624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691A04-8D16-44F3-B2DF-496B621E8A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5-13</a:t>
            </a:r>
          </a:p>
        </p:txBody>
      </p:sp>
    </p:spTree>
    <p:extLst>
      <p:ext uri="{BB962C8B-B14F-4D97-AF65-F5344CB8AC3E}">
        <p14:creationId xmlns:p14="http://schemas.microsoft.com/office/powerpoint/2010/main" val="3262240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4C41D3-5CF2-447A-B543-CFC603898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Mediating Factors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06066E-91C7-4F6A-A7D4-1B3358FA5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Prior experience with a similar event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Intensity of disruption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Individual feelings about event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Emotional strength of individual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Length of time since event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2F90D8-3B96-41A9-B855-E13B6DF8B0B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93FFC-3E23-4A25-AB67-3782DE0FA5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9688EB-CDF8-491C-A3A6-444501574F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5-14</a:t>
            </a:r>
          </a:p>
        </p:txBody>
      </p:sp>
    </p:spTree>
    <p:extLst>
      <p:ext uri="{BB962C8B-B14F-4D97-AF65-F5344CB8AC3E}">
        <p14:creationId xmlns:p14="http://schemas.microsoft.com/office/powerpoint/2010/main" val="1346910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8460D9-D92D-473E-934E-A82C441F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Stabilizing Survivors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F27F37-A918-4E9E-8EEC-90D56AAD5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Assess survivors for injury or shock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Get uninjured people to help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Provide support by listening and empathizing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Help survivors connect with natural support systems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77812-5E47-409D-83F8-2A9FA0159C2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E4E2E-73B8-47AA-9519-FE13EFC02F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E45067-160F-4818-991B-57246D7776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5-15</a:t>
            </a:r>
          </a:p>
        </p:txBody>
      </p:sp>
    </p:spTree>
    <p:extLst>
      <p:ext uri="{BB962C8B-B14F-4D97-AF65-F5344CB8AC3E}">
        <p14:creationId xmlns:p14="http://schemas.microsoft.com/office/powerpoint/2010/main" val="2934919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3E5E85-EFD9-46A2-BE55-8D3D898E2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Listen, Protect, Connect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3192A5-E33B-4205-BE9D-559B2E91B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Listen to survivors and pay attention to what they say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Help survivors feel protected by providing support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Connect survivors to friends and loved ones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686D5A-1BB4-412A-BD8F-9C95F8D314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223F1E-675D-4763-84EA-ED96DA2EF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938CE-95B2-4F7D-8A38-0D800EA5D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5-16</a:t>
            </a:r>
          </a:p>
        </p:txBody>
      </p:sp>
    </p:spTree>
    <p:extLst>
      <p:ext uri="{BB962C8B-B14F-4D97-AF65-F5344CB8AC3E}">
        <p14:creationId xmlns:p14="http://schemas.microsoft.com/office/powerpoint/2010/main" val="3246397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54BB1A-E08E-4CF8-8E50-471760C60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Be an Empathetic Listener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9D7DD7-B678-442D-96DA-1BF36E71E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Put yourself in the speaker’s shoes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Listen for meaning, not just words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Pay attention to nonverbal communication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Paraphrase the speaker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437A91-1AE5-4A60-A087-EDC897C2ACF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DA9F85-5555-4375-8D74-804D7E3085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4F573C-5249-4F1B-9652-84F15D7E3B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5-17</a:t>
            </a:r>
          </a:p>
        </p:txBody>
      </p:sp>
    </p:spTree>
    <p:extLst>
      <p:ext uri="{BB962C8B-B14F-4D97-AF65-F5344CB8AC3E}">
        <p14:creationId xmlns:p14="http://schemas.microsoft.com/office/powerpoint/2010/main" val="413368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3C0031-42D6-441C-A594-0015F411E8F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384788" y="1647833"/>
            <a:ext cx="7886700" cy="1325563"/>
          </a:xfrm>
        </p:spPr>
        <p:txBody>
          <a:bodyPr/>
          <a:lstStyle/>
          <a:p>
            <a:pPr rtl="0" eaLnBrk="1" latinLnBrk="0" hangingPunct="1"/>
            <a:r>
              <a:rPr lang="en-US" sz="50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CERT Basic Training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DEAD7A-F58C-4D84-9231-CCF7C7478C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Unit 5: Disaster Psychology</a:t>
            </a:r>
          </a:p>
        </p:txBody>
      </p:sp>
    </p:spTree>
    <p:extLst>
      <p:ext uri="{BB962C8B-B14F-4D97-AF65-F5344CB8AC3E}">
        <p14:creationId xmlns:p14="http://schemas.microsoft.com/office/powerpoint/2010/main" val="1213592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AD122CA-BAE6-4D92-9734-CB5DE1679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Not to Say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BF03D8-A5B8-4C41-B34D-BA64B7A0F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“I understand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“Don’t feel bad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“You’re strong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“You’ll get through this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“Don’t cry ”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8E1D3C4-F528-4FF4-9555-5380ECE3736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“It’s God’s will ”</a:t>
            </a:r>
          </a:p>
          <a:p>
            <a:r>
              <a:rPr lang="en-US" dirty="0"/>
              <a:t>“It could be worse ”</a:t>
            </a:r>
          </a:p>
          <a:p>
            <a:r>
              <a:rPr lang="en-US" dirty="0"/>
              <a:t>“At least you still have…”</a:t>
            </a:r>
          </a:p>
          <a:p>
            <a:r>
              <a:rPr lang="en-US" dirty="0"/>
              <a:t>“Everything will be okay”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6EAF5BF-5211-48DE-B1B3-F6D09C5F1C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54A81E-CA5D-4318-8829-0E2041D9AA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A469E8-6340-44AE-ACF0-DC57D2712D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5-18</a:t>
            </a:r>
          </a:p>
        </p:txBody>
      </p:sp>
    </p:spTree>
    <p:extLst>
      <p:ext uri="{BB962C8B-B14F-4D97-AF65-F5344CB8AC3E}">
        <p14:creationId xmlns:p14="http://schemas.microsoft.com/office/powerpoint/2010/main" val="13670633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EE1301-6406-4E79-8163-1EE16DDA3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Say This Instead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24D73B-ADE1-49C7-8830-6631F05FE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“I’m sorry for your pain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“I’m so sorry this has happened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“Is it all right if I help you with…?”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“I can’t imagine what this is like for you 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“What do you need?”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B4B2FF-8535-4B42-AC17-7015E7C3D98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423701-8285-430E-9DC2-4C98830FB1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1E261A-3869-4285-A917-F13F6D5616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5-19</a:t>
            </a:r>
          </a:p>
        </p:txBody>
      </p:sp>
    </p:spTree>
    <p:extLst>
      <p:ext uri="{BB962C8B-B14F-4D97-AF65-F5344CB8AC3E}">
        <p14:creationId xmlns:p14="http://schemas.microsoft.com/office/powerpoint/2010/main" val="563843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0D0E48A-B310-465A-849E-E0AAA350C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Managing the Death Scene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1B9500-4BA4-4B7A-8A13-AF8B0F641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Cover the body; treat it with respect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Follow local laws and protocols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Talk with local authorities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11238D-FE55-4FC0-99F0-5BD85CD6F9B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C5A51-57B2-4292-BDBD-80D0CACAA7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66F816-4D2D-4B63-B0EA-AF15228B4B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5-20</a:t>
            </a:r>
          </a:p>
        </p:txBody>
      </p:sp>
    </p:spTree>
    <p:extLst>
      <p:ext uri="{BB962C8B-B14F-4D97-AF65-F5344CB8AC3E}">
        <p14:creationId xmlns:p14="http://schemas.microsoft.com/office/powerpoint/2010/main" val="878336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7076BFE-C120-447F-9E58-E38CDE779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Summary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5)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49A983-71C2-4A04-B6C7-F1EC17C54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Prepare yourself, as rescues may be unpleasant and uncomfortable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Know the psychological and physiological symptoms of trauma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Understand the six emotional phases of a disaster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Take steps to reduce stress, which affects cognition, health, and interactions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Stabilize individuals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Listen, protect, and connect to support survivors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Be an empathetic listener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0A9E8-CDE0-4227-9AB4-B8FC0953E6B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BCEE0-56D0-42A1-B9D9-BCE3E0B29D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67C9D4-7477-40A9-8144-A84F1FA552E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5-21</a:t>
            </a:r>
          </a:p>
        </p:txBody>
      </p:sp>
    </p:spTree>
    <p:extLst>
      <p:ext uri="{BB962C8B-B14F-4D97-AF65-F5344CB8AC3E}">
        <p14:creationId xmlns:p14="http://schemas.microsoft.com/office/powerpoint/2010/main" val="1614686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D9275BF-6545-4274-B80A-856035B29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Homework Assignment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5)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911A3A-F28F-4402-A0C9-7A55A6AF1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Read unit to be covered in next session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Bring necessary supplies to next session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Wear appropriate clothes to next session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9DC182-1392-49F6-BDF9-3BA58D3D894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336AEC-1106-4EC5-A638-D5FB450F5A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59582F-7C67-4AC4-8DAB-F51420E939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5-22</a:t>
            </a:r>
          </a:p>
        </p:txBody>
      </p:sp>
    </p:spTree>
    <p:extLst>
      <p:ext uri="{BB962C8B-B14F-4D97-AF65-F5344CB8AC3E}">
        <p14:creationId xmlns:p14="http://schemas.microsoft.com/office/powerpoint/2010/main" val="338323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D0BD481-8A03-463B-B92A-26F05447A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</a:t>
            </a:r>
            <a:r>
              <a:rPr lang="en-US" sz="800" dirty="0">
                <a:solidFill>
                  <a:srgbClr val="448431"/>
                </a:solidFill>
              </a:rPr>
              <a:t> 5 </a:t>
            </a:r>
            <a:r>
              <a:rPr lang="en-US" dirty="0"/>
              <a:t>Objectives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79E4F0-E8F6-4BFD-9FE8-D0E436B3D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disaster trauma for survivors and rescuers, including CERT volunteers </a:t>
            </a:r>
          </a:p>
          <a:p>
            <a:r>
              <a:rPr lang="en-US" dirty="0"/>
              <a:t>List steps to take for personal and team well-being </a:t>
            </a:r>
          </a:p>
          <a:p>
            <a:r>
              <a:rPr lang="en-US" dirty="0"/>
              <a:t>Demonstrate key steps to apply when providing aid to someone with survivor’s trauma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4FBDEC-3F97-4C56-8E47-D2497A332D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EE2CA4-52A0-4DDC-922B-A2E116D6F1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81122-9107-4124-8060-267A413729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5-1</a:t>
            </a:r>
          </a:p>
        </p:txBody>
      </p:sp>
    </p:spTree>
    <p:extLst>
      <p:ext uri="{BB962C8B-B14F-4D97-AF65-F5344CB8AC3E}">
        <p14:creationId xmlns:p14="http://schemas.microsoft.com/office/powerpoint/2010/main" val="342823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FD8092-B981-4437-B420-16E88F752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Causes of Disaster Reactions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CA4921-4880-4BA2-8428-908A4D517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Dealing with your own personal losses</a:t>
            </a:r>
          </a:p>
          <a:p>
            <a:r>
              <a:rPr lang="en-US" dirty="0"/>
              <a:t>Working in your neighborhood</a:t>
            </a:r>
          </a:p>
          <a:p>
            <a:r>
              <a:rPr lang="en-US" dirty="0"/>
              <a:t>Assisting neighbors, friends, or coworkers who have also been injured</a:t>
            </a:r>
          </a:p>
          <a:p>
            <a:r>
              <a:rPr lang="en-US" dirty="0"/>
              <a:t>Feeling unsafe and insecure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EA74EF-3AEB-41B2-97C5-662BE0DBEF7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3AC63-39B8-4478-95C1-9394E95BCE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B86627-EDFB-433E-8949-49216BE99A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5-2</a:t>
            </a:r>
          </a:p>
        </p:txBody>
      </p:sp>
    </p:spTree>
    <p:extLst>
      <p:ext uri="{BB962C8B-B14F-4D97-AF65-F5344CB8AC3E}">
        <p14:creationId xmlns:p14="http://schemas.microsoft.com/office/powerpoint/2010/main" val="303390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57C062F-CCF5-4B0D-BC35-56A5C361C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Five Fs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96FB13-D8FC-4C95-93DE-2F5190DC7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Freeze: </a:t>
            </a:r>
            <a:r>
              <a:rPr lang="en-US" dirty="0"/>
              <a:t>“Stop, look, and listen,” or be on guard and watchful </a:t>
            </a:r>
          </a:p>
          <a:p>
            <a:r>
              <a:rPr lang="en-US" b="1" dirty="0"/>
              <a:t>Flight: </a:t>
            </a:r>
            <a:r>
              <a:rPr lang="en-US" dirty="0"/>
              <a:t>Flee </a:t>
            </a:r>
          </a:p>
          <a:p>
            <a:r>
              <a:rPr lang="en-US" b="1" dirty="0"/>
              <a:t>Fight: </a:t>
            </a:r>
            <a:r>
              <a:rPr lang="en-US" dirty="0"/>
              <a:t>Attempt to combat the threat </a:t>
            </a:r>
          </a:p>
          <a:p>
            <a:r>
              <a:rPr lang="en-US" b="1" dirty="0"/>
              <a:t>Fright: </a:t>
            </a:r>
            <a:r>
              <a:rPr lang="en-US" dirty="0"/>
              <a:t>Tonic immobility when in contact with a predator, or playing dead </a:t>
            </a:r>
          </a:p>
          <a:p>
            <a:r>
              <a:rPr lang="en-US" b="1" dirty="0"/>
              <a:t>Faint: </a:t>
            </a:r>
            <a:r>
              <a:rPr lang="en-US" dirty="0"/>
              <a:t>Fear-induced fainting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D1F6F0-80FE-49D0-8689-99506F6F373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4FBA3-348C-40B4-AB4A-841E000699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7B1DB9-F21F-470D-9D00-04979C8DB8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5-3</a:t>
            </a:r>
          </a:p>
        </p:txBody>
      </p:sp>
    </p:spTree>
    <p:extLst>
      <p:ext uri="{BB962C8B-B14F-4D97-AF65-F5344CB8AC3E}">
        <p14:creationId xmlns:p14="http://schemas.microsoft.com/office/powerpoint/2010/main" val="388296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BF590DF-9E80-4D97-B163-9FC840FF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Psychological Symptoms of Trauma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265D01-9E42-43B4-BCEE-CCBE10352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Emotional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Cognitive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Spiritual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065BEA-E513-40F8-B822-6FCD66DAF5D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D2053F-429F-4F56-867D-81D25F8C01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96BFCA-5624-4E94-82A4-9505599F8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5-4</a:t>
            </a:r>
          </a:p>
        </p:txBody>
      </p:sp>
    </p:spTree>
    <p:extLst>
      <p:ext uri="{BB962C8B-B14F-4D97-AF65-F5344CB8AC3E}">
        <p14:creationId xmlns:p14="http://schemas.microsoft.com/office/powerpoint/2010/main" val="935654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21D505-86B7-44B1-9FD3-2468646AE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Physical Symptoms of Trauma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2A09AF-2CE2-4525-ABF8-CB97DDC04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Loss of appetite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Headaches or chest pain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Diarrhea, stomach pain, or nausea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Hyperactivity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Increase in drug consumption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Nightmares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Insomnia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Fatigue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B36133-7714-4ADF-A68F-9DF5639526E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531B3-FF56-495E-8D77-502D0E62B8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6F520-094A-477B-B494-D8613C8541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5-5</a:t>
            </a:r>
          </a:p>
        </p:txBody>
      </p:sp>
    </p:spTree>
    <p:extLst>
      <p:ext uri="{BB962C8B-B14F-4D97-AF65-F5344CB8AC3E}">
        <p14:creationId xmlns:p14="http://schemas.microsoft.com/office/powerpoint/2010/main" val="85047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07D40C4-B038-474D-91B3-3DEF6E594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Well-Being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A73643-73B0-4E99-976C-0FE4FE86C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Actions can be taken before, during, and after an incident to help manage emotional impact of disaster response work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Knowing possible psychological and physiological symptoms of disaster trauma helps manage impact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Learn to manage stress: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CERT volunteers for themselves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CERT leaders during response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A20BFB-2A37-4AC3-A7A7-557ECA8085B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727B14-E051-44C4-B147-447F525593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6DB8DC-C40A-4716-8832-7C20C67901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5-6</a:t>
            </a:r>
          </a:p>
        </p:txBody>
      </p:sp>
    </p:spTree>
    <p:extLst>
      <p:ext uri="{BB962C8B-B14F-4D97-AF65-F5344CB8AC3E}">
        <p14:creationId xmlns:p14="http://schemas.microsoft.com/office/powerpoint/2010/main" val="35228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86DD448-696A-492B-BED6-44290765D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Reduce Stress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C236C3-A52D-464D-B720-49583C91C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Get enough sleep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Exercise regularly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Eat a balanced diet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Balance work, play, and rest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Allow yourself to receive as well as give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Connect with others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Use spiritual resources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6793CA-635A-41D8-96C3-2D8E96593C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5-4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549F2-8E62-40E1-B6D6-62C4A18B3A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5: Disaster Psychology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128C2-760D-4F23-8780-B703F038B8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5-7</a:t>
            </a:r>
          </a:p>
        </p:txBody>
      </p:sp>
    </p:spTree>
    <p:extLst>
      <p:ext uri="{BB962C8B-B14F-4D97-AF65-F5344CB8AC3E}">
        <p14:creationId xmlns:p14="http://schemas.microsoft.com/office/powerpoint/2010/main" val="134830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1F66F116-B1E9-46B5-B201-57AD9513C66B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0f4aa0be5aac37cfe6b302b3dcac7b10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1d090e8eba2147705143ba426f1acea8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6A4D33-D01D-4212-B3C6-A4E181DF74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2006/documentManagement/types"/>
    <ds:schemaRef ds:uri="http://www.w3.org/XML/1998/namespace"/>
    <ds:schemaRef ds:uri="http://purl.org/dc/terms/"/>
    <ds:schemaRef ds:uri="ec9525e3-0e26-41e5-be28-2227dc64c83e"/>
    <ds:schemaRef ds:uri="http://schemas.microsoft.com/office/infopath/2007/PartnerControls"/>
    <ds:schemaRef ds:uri="http://schemas.openxmlformats.org/package/2006/metadata/core-properties"/>
    <ds:schemaRef ds:uri="cd7a79f3-a22f-4b0a-abe2-9eca9b7c463e"/>
    <ds:schemaRef ds:uri="http://purl.org/dc/elements/1.1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3291</TotalTime>
  <Words>1024</Words>
  <Application>Microsoft Office PowerPoint</Application>
  <PresentationFormat>On-screen Show (4:3)</PresentationFormat>
  <Paragraphs>200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Theme</vt:lpstr>
      <vt:lpstr>1_Office Theme</vt:lpstr>
      <vt:lpstr>CERT Basic Training</vt:lpstr>
      <vt:lpstr>CERT Basic Training </vt:lpstr>
      <vt:lpstr>Unit 5 Objectives</vt:lpstr>
      <vt:lpstr>Causes of Disaster Reactions</vt:lpstr>
      <vt:lpstr>The Five Fs</vt:lpstr>
      <vt:lpstr>Psychological Symptoms of Trauma</vt:lpstr>
      <vt:lpstr>Physical Symptoms of Trauma</vt:lpstr>
      <vt:lpstr>Team Well-Being</vt:lpstr>
      <vt:lpstr>How to Reduce Stress</vt:lpstr>
      <vt:lpstr>Take Care of Yourself</vt:lpstr>
      <vt:lpstr>Self-Care Tool Box</vt:lpstr>
      <vt:lpstr>How Team Leaders Reduce Stress</vt:lpstr>
      <vt:lpstr>Emotional Phases of a Crisis</vt:lpstr>
      <vt:lpstr>Traumatic Crisis</vt:lpstr>
      <vt:lpstr>Effects of Traumatic Stress</vt:lpstr>
      <vt:lpstr>Mediating Factors</vt:lpstr>
      <vt:lpstr>Stabilizing Survivors</vt:lpstr>
      <vt:lpstr>Listen, Protect, Connect</vt:lpstr>
      <vt:lpstr>How to Be an Empathetic Listener</vt:lpstr>
      <vt:lpstr>What Not to Say</vt:lpstr>
      <vt:lpstr>Say This Instead</vt:lpstr>
      <vt:lpstr>Managing the Death Scene</vt:lpstr>
      <vt:lpstr>Unit Summary (Unit 5)</vt:lpstr>
      <vt:lpstr>Homework Assignment (Unit 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Kendall</dc:creator>
  <cp:lastModifiedBy>Akers, Ryan</cp:lastModifiedBy>
  <cp:revision>758</cp:revision>
  <dcterms:created xsi:type="dcterms:W3CDTF">2019-04-19T15:08:43Z</dcterms:created>
  <dcterms:modified xsi:type="dcterms:W3CDTF">2021-04-07T21:28:03Z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