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2"/>
  </p:notesMasterIdLst>
  <p:handoutMasterIdLst>
    <p:handoutMasterId r:id="rId23"/>
  </p:handoutMasterIdLst>
  <p:sldIdLst>
    <p:sldId id="256" r:id="rId5"/>
    <p:sldId id="474" r:id="rId6"/>
    <p:sldId id="470" r:id="rId7"/>
    <p:sldId id="475" r:id="rId8"/>
    <p:sldId id="471" r:id="rId9"/>
    <p:sldId id="472" r:id="rId10"/>
    <p:sldId id="473" r:id="rId11"/>
    <p:sldId id="477" r:id="rId12"/>
    <p:sldId id="478" r:id="rId13"/>
    <p:sldId id="481" r:id="rId14"/>
    <p:sldId id="479" r:id="rId15"/>
    <p:sldId id="482" r:id="rId16"/>
    <p:sldId id="480" r:id="rId17"/>
    <p:sldId id="483" r:id="rId18"/>
    <p:sldId id="484" r:id="rId19"/>
    <p:sldId id="485" r:id="rId20"/>
    <p:sldId id="4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54" d="100"/>
          <a:sy n="54" d="100"/>
        </p:scale>
        <p:origin x="104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96B501-1303-4EC0-991F-0EBCEA0F1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Cold Effects </a:t>
            </a:r>
            <a:r>
              <a:rPr lang="en-US" sz="11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4D9DBB-6CDC-4576-A775-AB25DD6D4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Hypothermia</a:t>
            </a:r>
          </a:p>
          <a:p>
            <a:pPr lvl="1"/>
            <a:r>
              <a:rPr lang="en-US" dirty="0"/>
              <a:t>Shivering</a:t>
            </a:r>
          </a:p>
          <a:p>
            <a:pPr lvl="1"/>
            <a:r>
              <a:rPr lang="en-US" dirty="0"/>
              <a:t>Exhaustion</a:t>
            </a:r>
          </a:p>
          <a:p>
            <a:pPr lvl="1"/>
            <a:r>
              <a:rPr lang="en-US" dirty="0"/>
              <a:t>Confusion</a:t>
            </a:r>
          </a:p>
          <a:p>
            <a:pPr lvl="1"/>
            <a:r>
              <a:rPr lang="en-US" dirty="0"/>
              <a:t>Fumbling hands</a:t>
            </a:r>
          </a:p>
          <a:p>
            <a:pPr lvl="1"/>
            <a:r>
              <a:rPr lang="en-US" dirty="0"/>
              <a:t>Memory loss</a:t>
            </a:r>
          </a:p>
          <a:p>
            <a:pPr lvl="1"/>
            <a:r>
              <a:rPr lang="en-US" dirty="0"/>
              <a:t>Slurred speech, and </a:t>
            </a:r>
          </a:p>
          <a:p>
            <a:pPr lvl="1"/>
            <a:r>
              <a:rPr lang="en-US" dirty="0"/>
              <a:t>Drowsiness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DB535-8246-41B4-BD93-9DEA8936A66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B6425-DCDF-4310-972C-B9073D811C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9575F1-7080-40FA-8E5B-AE83C768BF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WS-8</a:t>
            </a:r>
          </a:p>
        </p:txBody>
      </p:sp>
    </p:spTree>
    <p:extLst>
      <p:ext uri="{BB962C8B-B14F-4D97-AF65-F5344CB8AC3E}">
        <p14:creationId xmlns:p14="http://schemas.microsoft.com/office/powerpoint/2010/main" val="2732044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9247DD-3609-45C2-8029-B21B5201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Watches and Warnings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9ADA4A-6450-4D2B-A608-8BBB9F404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Winter Weather Advisory</a:t>
            </a:r>
          </a:p>
          <a:p>
            <a:pPr lvl="1"/>
            <a:r>
              <a:rPr lang="en-US" dirty="0"/>
              <a:t>When conditions are expected to cause significant inconveniences that may be hazardous </a:t>
            </a:r>
          </a:p>
          <a:p>
            <a:r>
              <a:rPr lang="en-US" b="1" dirty="0"/>
              <a:t>Winter Storm Watch </a:t>
            </a:r>
          </a:p>
          <a:p>
            <a:pPr lvl="1"/>
            <a:r>
              <a:rPr lang="en-US" dirty="0"/>
              <a:t>When severe winter conditions, such as heavy snow and/or ice, may affect your area but the location and timing are still uncertain  Authorities issue a Winter Storm Watch 12 to 36 hours in advance of a potential severe storm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FF7B5-7B93-4DD7-9B8C-FCF7970ACC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268C7-86F6-45D8-AB03-E3D1E478C1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B3F603-FE86-464B-934E-549A6AD9B0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WS-9</a:t>
            </a:r>
          </a:p>
        </p:txBody>
      </p:sp>
    </p:spTree>
    <p:extLst>
      <p:ext uri="{BB962C8B-B14F-4D97-AF65-F5344CB8AC3E}">
        <p14:creationId xmlns:p14="http://schemas.microsoft.com/office/powerpoint/2010/main" val="4281730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9247DD-3609-45C2-8029-B21B52018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6021863" cy="1017672"/>
          </a:xfrm>
        </p:spPr>
        <p:txBody>
          <a:bodyPr>
            <a:normAutofit/>
          </a:bodyPr>
          <a:lstStyle/>
          <a:p>
            <a:r>
              <a:rPr lang="en-US" dirty="0"/>
              <a:t>Watches and Warnings </a:t>
            </a:r>
            <a:r>
              <a:rPr lang="en-US" sz="1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9ADA4A-6450-4D2B-A608-8BBB9F404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Winter Storm Warning </a:t>
            </a:r>
          </a:p>
          <a:p>
            <a:pPr lvl="1"/>
            <a:r>
              <a:rPr lang="en-US" dirty="0"/>
              <a:t>When four or more inches of snow or sleet are expected in the next 12 hours, or six or more inches in 24 hours, or ¼ inch or more of ice accumulation is expected. The NWS may also issue a warning if the storm is expected to hit during high-traffic times, like rush hour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FF7B5-7B93-4DD7-9B8C-FCF7970ACC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268C7-86F6-45D8-AB03-E3D1E478C1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B3F603-FE86-464B-934E-549A6AD9B0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WS-10</a:t>
            </a:r>
          </a:p>
        </p:txBody>
      </p:sp>
    </p:spTree>
    <p:extLst>
      <p:ext uri="{BB962C8B-B14F-4D97-AF65-F5344CB8AC3E}">
        <p14:creationId xmlns:p14="http://schemas.microsoft.com/office/powerpoint/2010/main" val="191721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ED13D7-3E1F-4F89-9EFC-A6629FFFA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Winter Storm Preparedness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0C3C18-55C5-4AC8-B985-028506B84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risk </a:t>
            </a:r>
          </a:p>
          <a:p>
            <a:r>
              <a:rPr lang="en-US" dirty="0"/>
              <a:t>Prepare your home and home emergency kit </a:t>
            </a:r>
          </a:p>
          <a:p>
            <a:r>
              <a:rPr lang="en-US" dirty="0"/>
              <a:t>Prepare your car</a:t>
            </a:r>
          </a:p>
          <a:p>
            <a:pPr lvl="1"/>
            <a:r>
              <a:rPr lang="en-US" dirty="0"/>
              <a:t>Build a car emergency kit </a:t>
            </a:r>
          </a:p>
          <a:p>
            <a:pPr lvl="1"/>
            <a:r>
              <a:rPr lang="en-US" dirty="0"/>
              <a:t>Keep vehicle’s gas tank full </a:t>
            </a:r>
          </a:p>
          <a:p>
            <a:r>
              <a:rPr lang="en-US" dirty="0"/>
              <a:t>Pay attention to warnings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212CC5-4886-423C-9F8E-F8679D86672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14BCB-9CFA-4B60-A42F-88D6268BE5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937AA4-FCD0-4C1D-9997-B8638EF76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WS-11</a:t>
            </a:r>
          </a:p>
        </p:txBody>
      </p:sp>
    </p:spTree>
    <p:extLst>
      <p:ext uri="{BB962C8B-B14F-4D97-AF65-F5344CB8AC3E}">
        <p14:creationId xmlns:p14="http://schemas.microsoft.com/office/powerpoint/2010/main" val="2744074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DDE61E-E735-4778-A06C-1E8019486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 Winter Storm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4739B3-E47A-4450-9455-88D90F79D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indoors and dress warmly </a:t>
            </a:r>
          </a:p>
          <a:p>
            <a:r>
              <a:rPr lang="en-US" dirty="0"/>
              <a:t>Avoid overexertion </a:t>
            </a:r>
          </a:p>
          <a:p>
            <a:r>
              <a:rPr lang="en-US" dirty="0"/>
              <a:t>Close off unused rooms </a:t>
            </a:r>
          </a:p>
          <a:p>
            <a:r>
              <a:rPr lang="en-US" dirty="0"/>
              <a:t>NEVER use outdoor heating sources indoors</a:t>
            </a:r>
          </a:p>
          <a:p>
            <a:r>
              <a:rPr lang="en-US" dirty="0"/>
              <a:t>NEVER use a generator inside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73932-541A-45A8-A7F2-183428A9E1D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73D79-9336-4124-A0A5-5B95C8221E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7EE81-B042-4EF5-923B-1BB7528490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WS-12</a:t>
            </a:r>
          </a:p>
        </p:txBody>
      </p:sp>
    </p:spTree>
    <p:extLst>
      <p:ext uri="{BB962C8B-B14F-4D97-AF65-F5344CB8AC3E}">
        <p14:creationId xmlns:p14="http://schemas.microsoft.com/office/powerpoint/2010/main" val="3010332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476496-E346-45F3-BE71-1D5768C3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Winter Travel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1EE94C-FB87-40BE-803F-FAA03378C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Avoid it, if possible</a:t>
            </a:r>
            <a:endParaRPr lang="en-US" dirty="0"/>
          </a:p>
          <a:p>
            <a:r>
              <a:rPr lang="en-US" dirty="0"/>
              <a:t>If you MUST travel in winter weather, take caution</a:t>
            </a:r>
          </a:p>
          <a:p>
            <a:pPr lvl="1"/>
            <a:r>
              <a:rPr lang="en-US" dirty="0"/>
              <a:t>Re-check car maintenance </a:t>
            </a:r>
          </a:p>
          <a:p>
            <a:pPr lvl="1"/>
            <a:r>
              <a:rPr lang="en-US" dirty="0"/>
              <a:t>Keep cell phone or two-way radio charged and with you at all times  </a:t>
            </a:r>
          </a:p>
          <a:p>
            <a:pPr lvl="1"/>
            <a:r>
              <a:rPr lang="en-US" dirty="0"/>
              <a:t>Carry up-to-date emergency supply kit in your vehicle</a:t>
            </a:r>
          </a:p>
          <a:p>
            <a:pPr lvl="1"/>
            <a:r>
              <a:rPr lang="en-US" dirty="0"/>
              <a:t>Let others know your destination, route, and expected arrival time </a:t>
            </a:r>
          </a:p>
          <a:p>
            <a:pPr lvl="1"/>
            <a:r>
              <a:rPr lang="en-US" dirty="0"/>
              <a:t>If stranded, decision to stay inside your vehicle or go is circumstantial </a:t>
            </a:r>
          </a:p>
          <a:p>
            <a:pPr lvl="1"/>
            <a:r>
              <a:rPr lang="en-US" dirty="0"/>
              <a:t>Check the weather forecast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88BFFC-FE39-44E2-9F93-8CA4A3325AF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C506BC-4847-4DF6-B0E3-6A7DE996A3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8CCB50-1E7E-4753-80B0-ABB24401EA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WS-13</a:t>
            </a:r>
          </a:p>
        </p:txBody>
      </p:sp>
    </p:spTree>
    <p:extLst>
      <p:ext uri="{BB962C8B-B14F-4D97-AF65-F5344CB8AC3E}">
        <p14:creationId xmlns:p14="http://schemas.microsoft.com/office/powerpoint/2010/main" val="615326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8AA992-34AB-4C9E-842A-73C5CEE6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Winter Storm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42528F-3A5F-4F2F-8C9A-55EDB8370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Monitor local news for emergency information and updates </a:t>
            </a:r>
          </a:p>
          <a:p>
            <a:r>
              <a:rPr lang="en-US" dirty="0"/>
              <a:t>Dress in warm clothing, stay dry, and prevent prolonged exposure to cold and wind </a:t>
            </a:r>
          </a:p>
          <a:p>
            <a:r>
              <a:rPr lang="en-US" dirty="0"/>
              <a:t>Be careful walking on ice and packed snow  </a:t>
            </a:r>
          </a:p>
          <a:p>
            <a:r>
              <a:rPr lang="en-US" dirty="0"/>
              <a:t>Avoid overexertion when clearing snow  </a:t>
            </a:r>
          </a:p>
          <a:p>
            <a:r>
              <a:rPr lang="en-US" dirty="0"/>
              <a:t>Only drive if necessary </a:t>
            </a:r>
          </a:p>
          <a:p>
            <a:pPr lvl="1"/>
            <a:r>
              <a:rPr lang="en-US" dirty="0"/>
              <a:t>Remove snow and ice from your tailpipe before starting your car, and check regularly if idling. Clean all snow and ice from your car before driving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ED009-AE97-4655-99DB-BB19CDEB05E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D6152-0F8A-4B65-A3A5-5B57C66D8B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13C06E-6646-4CD4-8DBC-4807CA890C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WS-14</a:t>
            </a:r>
          </a:p>
        </p:txBody>
      </p:sp>
    </p:spTree>
    <p:extLst>
      <p:ext uri="{BB962C8B-B14F-4D97-AF65-F5344CB8AC3E}">
        <p14:creationId xmlns:p14="http://schemas.microsoft.com/office/powerpoint/2010/main" val="998890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FCA4E49-A672-4E16-B70E-9148ED0F5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600" dirty="0">
                <a:solidFill>
                  <a:srgbClr val="448431"/>
                </a:solidFill>
              </a:rPr>
              <a:t>(Annex 13)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74E2BA5-F9E6-4435-9DF0-BC79790F8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winter storms?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E95139A-955C-4F8F-B49A-4558E02FD4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F2C56B6-DB6B-4ABB-8B6A-CC09EC5F5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WS-15</a:t>
            </a:r>
          </a:p>
        </p:txBody>
      </p:sp>
    </p:spTree>
    <p:extLst>
      <p:ext uri="{BB962C8B-B14F-4D97-AF65-F5344CB8AC3E}">
        <p14:creationId xmlns:p14="http://schemas.microsoft.com/office/powerpoint/2010/main" val="318544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B63CD73-7902-1444-B00E-F9030EF16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73224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Winter Storm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E0F54-CA24-4BA4-BEC4-4BE05C917F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42532" y="1710955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500" dirty="0">
                <a:solidFill>
                  <a:srgbClr val="448431"/>
                </a:solidFill>
              </a:rPr>
              <a:t> 13</a:t>
            </a:r>
          </a:p>
        </p:txBody>
      </p:sp>
    </p:spTree>
    <p:extLst>
      <p:ext uri="{BB962C8B-B14F-4D97-AF65-F5344CB8AC3E}">
        <p14:creationId xmlns:p14="http://schemas.microsoft.com/office/powerpoint/2010/main" val="2392320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801A05-AAAA-4EAB-A105-2BDCDBAB4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</a:t>
            </a:r>
            <a:r>
              <a:rPr lang="en-US" sz="600" dirty="0">
                <a:solidFill>
                  <a:srgbClr val="448431"/>
                </a:solidFill>
              </a:rPr>
              <a:t>(Annex 13)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07FAE7-73DC-4ABF-B607-5F58B613B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Winter storms and colder-than-normal temperatures can happen across the country  </a:t>
            </a:r>
          </a:p>
          <a:p>
            <a:r>
              <a:rPr lang="en-US" dirty="0"/>
              <a:t>Winter weather can immobilize an entire region </a:t>
            </a:r>
          </a:p>
          <a:p>
            <a:pPr lvl="1"/>
            <a:r>
              <a:rPr lang="en-US" dirty="0"/>
              <a:t>Ice and heavy snowfall can knock out heat, power, and communications services for days </a:t>
            </a:r>
          </a:p>
          <a:p>
            <a:pPr lvl="1"/>
            <a:r>
              <a:rPr lang="en-US" dirty="0"/>
              <a:t>Driving and walking can become extremely hazardous due to icy conditions, snowfall accumulation, low visibility, or extreme cold  </a:t>
            </a:r>
          </a:p>
          <a:p>
            <a:pPr lvl="1"/>
            <a:r>
              <a:rPr lang="en-US" dirty="0"/>
              <a:t>People may need to stay at home or work without utilities or other services, until driving is safe  </a:t>
            </a:r>
          </a:p>
          <a:p>
            <a:pPr lvl="1"/>
            <a:r>
              <a:rPr lang="en-US" dirty="0"/>
              <a:t>Pipes and water mains can break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E23502-E6A4-49C4-A3FD-70BFDAC97C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F6DEA-5BAA-4BA6-AEF5-F8BD2D332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A51E75-689B-442B-B0A0-10FC0DD290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WS-1</a:t>
            </a:r>
          </a:p>
        </p:txBody>
      </p:sp>
    </p:spTree>
    <p:extLst>
      <p:ext uri="{BB962C8B-B14F-4D97-AF65-F5344CB8AC3E}">
        <p14:creationId xmlns:p14="http://schemas.microsoft.com/office/powerpoint/2010/main" val="263263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801A05-AAAA-4EAB-A105-2BDCDBAB4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</a:t>
            </a:r>
            <a:r>
              <a:rPr lang="en-US" sz="600" dirty="0">
                <a:solidFill>
                  <a:srgbClr val="448431"/>
                </a:solidFill>
              </a:rPr>
              <a:t>(Annex 13) 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07FAE7-73DC-4ABF-B607-5F58B613B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Serious health problems, such as hypothermia and frostbite, can result from prolonged exposure to the cold  </a:t>
            </a:r>
          </a:p>
          <a:p>
            <a:r>
              <a:rPr lang="en-US" dirty="0"/>
              <a:t>Winter storms are “deceptive killers” because most deaths are indirectly related to the storm, such as deaths caused by carbon monoxide poisoning from using a generator inside a home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E23502-E6A4-49C4-A3FD-70BFDAC97C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F6DEA-5BAA-4BA6-AEF5-F8BD2D332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A51E75-689B-442B-B0A0-10FC0DD290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WS-2</a:t>
            </a:r>
          </a:p>
        </p:txBody>
      </p:sp>
    </p:spTree>
    <p:extLst>
      <p:ext uri="{BB962C8B-B14F-4D97-AF65-F5344CB8AC3E}">
        <p14:creationId xmlns:p14="http://schemas.microsoft.com/office/powerpoint/2010/main" val="3128686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1FF348-FEFD-4AC3-AC0B-0EC87852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Winter Storm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9C3BD9-89FA-4537-A849-9A47DA2AE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 </a:t>
            </a:r>
          </a:p>
          <a:p>
            <a:pPr lvl="1"/>
            <a:r>
              <a:rPr lang="en-US" dirty="0"/>
              <a:t>Risks to human life include automobile accidents, heart attacks, hypothermia, frost bite, home fires, and carbon monoxide poisoning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power, transportation, communication, and emergency medical services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94687-7FEB-4153-B56F-CDB30C1865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AF697-61D2-45DB-A4D0-50288D98FF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CFD835-2D48-416B-A684-17BFA289F3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WS-3</a:t>
            </a:r>
          </a:p>
        </p:txBody>
      </p:sp>
    </p:spTree>
    <p:extLst>
      <p:ext uri="{BB962C8B-B14F-4D97-AF65-F5344CB8AC3E}">
        <p14:creationId xmlns:p14="http://schemas.microsoft.com/office/powerpoint/2010/main" val="231705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FB47B70-9C28-43C0-8CC0-498F1FF9C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Elements of Winter Storms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2E9C80-FBA4-45F0-869C-9440E0625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Significant precipitation, including heavy snow </a:t>
            </a:r>
          </a:p>
          <a:p>
            <a:r>
              <a:rPr lang="en-US" dirty="0"/>
              <a:t>Temperature is low enough that precipitation forms as sleet or snow, or rain turns to ice</a:t>
            </a:r>
          </a:p>
          <a:p>
            <a:r>
              <a:rPr lang="en-US" dirty="0"/>
              <a:t>Winter flooding </a:t>
            </a:r>
          </a:p>
          <a:p>
            <a:r>
              <a:rPr lang="en-US" dirty="0"/>
              <a:t>Extremely cold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22E495-B62C-456E-809A-37CCB3D818F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CCBD3-508D-4286-829F-9DAB10DDA9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418F6D-5443-40DD-B88E-6539D2D045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WS-4</a:t>
            </a:r>
          </a:p>
        </p:txBody>
      </p:sp>
    </p:spTree>
    <p:extLst>
      <p:ext uri="{BB962C8B-B14F-4D97-AF65-F5344CB8AC3E}">
        <p14:creationId xmlns:p14="http://schemas.microsoft.com/office/powerpoint/2010/main" val="3332629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531F658-1E18-4856-99E2-D958EE61F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Significant Precipitation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7B29B8-7115-41E2-991F-44326D958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five types of snow</a:t>
            </a:r>
          </a:p>
          <a:p>
            <a:pPr lvl="1"/>
            <a:r>
              <a:rPr lang="en-US" dirty="0"/>
              <a:t>Blizzards</a:t>
            </a:r>
          </a:p>
          <a:p>
            <a:pPr lvl="1"/>
            <a:r>
              <a:rPr lang="en-US" dirty="0"/>
              <a:t>Blowing snow</a:t>
            </a:r>
          </a:p>
          <a:p>
            <a:pPr lvl="1"/>
            <a:r>
              <a:rPr lang="en-US" dirty="0"/>
              <a:t>Snow squalls</a:t>
            </a:r>
          </a:p>
          <a:p>
            <a:pPr lvl="1"/>
            <a:r>
              <a:rPr lang="en-US" dirty="0"/>
              <a:t>Snow showers</a:t>
            </a:r>
          </a:p>
          <a:p>
            <a:pPr lvl="1"/>
            <a:r>
              <a:rPr lang="en-US" dirty="0"/>
              <a:t>Snow flurries</a:t>
            </a:r>
          </a:p>
          <a:p>
            <a:r>
              <a:rPr lang="en-US" dirty="0"/>
              <a:t>There are three types of Ice:</a:t>
            </a:r>
          </a:p>
          <a:p>
            <a:pPr lvl="1"/>
            <a:r>
              <a:rPr lang="en-US" dirty="0"/>
              <a:t>Sleet</a:t>
            </a:r>
          </a:p>
          <a:p>
            <a:pPr lvl="1"/>
            <a:r>
              <a:rPr lang="en-US" dirty="0"/>
              <a:t>Freezing rain</a:t>
            </a:r>
          </a:p>
          <a:p>
            <a:pPr lvl="1"/>
            <a:r>
              <a:rPr lang="en-US" dirty="0"/>
              <a:t>Ice storm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85F40C-6DC5-4E68-A3E7-D5063AA3CFE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54867-D46B-4DEA-B9F8-134ACBB1FC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B3201-3F67-4A90-9E19-8F93452DF1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WS-5</a:t>
            </a:r>
          </a:p>
        </p:txBody>
      </p:sp>
    </p:spTree>
    <p:extLst>
      <p:ext uri="{BB962C8B-B14F-4D97-AF65-F5344CB8AC3E}">
        <p14:creationId xmlns:p14="http://schemas.microsoft.com/office/powerpoint/2010/main" val="2037145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CAF0DE-C3A1-4E94-BC5E-79BF385C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Significant Precipitation </a:t>
            </a:r>
            <a:r>
              <a:rPr lang="en-US" sz="1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20D0D6-74A9-416B-A9E2-394129748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types of winter flooding</a:t>
            </a:r>
          </a:p>
          <a:p>
            <a:pPr lvl="1"/>
            <a:r>
              <a:rPr lang="en-US" dirty="0"/>
              <a:t>Coastal floods</a:t>
            </a:r>
          </a:p>
          <a:p>
            <a:pPr lvl="1"/>
            <a:r>
              <a:rPr lang="en-US" dirty="0"/>
              <a:t>Ice jams </a:t>
            </a:r>
          </a:p>
          <a:p>
            <a:pPr lvl="1"/>
            <a:r>
              <a:rPr lang="en-US" dirty="0"/>
              <a:t>Snowmelt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CFC6B6-8E3A-4F2A-931E-C0D5154770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2D2B6-3546-430C-B406-FFB159285D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0460E7-228C-46DB-A606-1114F34706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WS-6</a:t>
            </a:r>
          </a:p>
        </p:txBody>
      </p:sp>
    </p:spTree>
    <p:extLst>
      <p:ext uri="{BB962C8B-B14F-4D97-AF65-F5344CB8AC3E}">
        <p14:creationId xmlns:p14="http://schemas.microsoft.com/office/powerpoint/2010/main" val="2510643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96B501-1303-4EC0-991F-0EBCEA0F1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Cold Effects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4D9DBB-6CDC-4576-A775-AB25DD6D4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 Chill</a:t>
            </a:r>
          </a:p>
          <a:p>
            <a:pPr lvl="1"/>
            <a:r>
              <a:rPr lang="en-US" dirty="0"/>
              <a:t>Not actual air temperature, but how wind and cold feel on exposed skin </a:t>
            </a:r>
          </a:p>
          <a:p>
            <a:r>
              <a:rPr lang="en-US" dirty="0"/>
              <a:t>Frostbite </a:t>
            </a:r>
          </a:p>
          <a:p>
            <a:pPr lvl="1"/>
            <a:r>
              <a:rPr lang="en-US" dirty="0"/>
              <a:t>Most common in hands, noses, ears and feet </a:t>
            </a:r>
          </a:p>
          <a:p>
            <a:pPr lvl="1"/>
            <a:r>
              <a:rPr lang="en-US" dirty="0"/>
              <a:t>Noticeable signs and symptoms</a:t>
            </a:r>
          </a:p>
          <a:p>
            <a:pPr lvl="2"/>
            <a:r>
              <a:rPr lang="en-US" dirty="0"/>
              <a:t>White or grayish-yellow skin tone</a:t>
            </a:r>
          </a:p>
          <a:p>
            <a:pPr lvl="2"/>
            <a:r>
              <a:rPr lang="en-US" dirty="0"/>
              <a:t>Skin that feels unusually firm or waxy </a:t>
            </a:r>
          </a:p>
          <a:p>
            <a:pPr lvl="2"/>
            <a:r>
              <a:rPr lang="en-US" dirty="0"/>
              <a:t>Numbness in extremities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DB535-8246-41B4-BD93-9DEA8936A66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WS-4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B6425-DCDF-4310-972C-B9073D811C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Winter Storm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9575F1-7080-40FA-8E5B-AE83C768BF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WS-7</a:t>
            </a:r>
          </a:p>
        </p:txBody>
      </p:sp>
    </p:spTree>
    <p:extLst>
      <p:ext uri="{BB962C8B-B14F-4D97-AF65-F5344CB8AC3E}">
        <p14:creationId xmlns:p14="http://schemas.microsoft.com/office/powerpoint/2010/main" val="28509945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d7a79f3-a22f-4b0a-abe2-9eca9b7c463e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ec9525e3-0e26-41e5-be28-2227dc64c83e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818</Words>
  <Application>Microsoft Office PowerPoint</Application>
  <PresentationFormat>On-screen Show (4:3)</PresentationFormat>
  <Paragraphs>140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1_Office Theme</vt:lpstr>
      <vt:lpstr>   CERT Hazard Annexes</vt:lpstr>
      <vt:lpstr>Winter Storm</vt:lpstr>
      <vt:lpstr>Introduction (Annex 13)</vt:lpstr>
      <vt:lpstr>Introduction (Annex 13) (continued)</vt:lpstr>
      <vt:lpstr>Winter Storm Impacts</vt:lpstr>
      <vt:lpstr>Elements of Winter Storms</vt:lpstr>
      <vt:lpstr>Significant Precipitation</vt:lpstr>
      <vt:lpstr>Significant Precipitation (continued)</vt:lpstr>
      <vt:lpstr>Cold Effects</vt:lpstr>
      <vt:lpstr>Cold Effects (continued)</vt:lpstr>
      <vt:lpstr>Watches and Warnings</vt:lpstr>
      <vt:lpstr>Watches and Warnings (continued)</vt:lpstr>
      <vt:lpstr>Winter Storm Preparedness</vt:lpstr>
      <vt:lpstr>During a Winter Storm</vt:lpstr>
      <vt:lpstr>Winter Travel</vt:lpstr>
      <vt:lpstr>After a Winter Storm</vt:lpstr>
      <vt:lpstr>Final Questions? (Annex 13)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Akers, Ryan</cp:lastModifiedBy>
  <cp:revision>29</cp:revision>
  <dcterms:created xsi:type="dcterms:W3CDTF">2019-02-12T16:17:55Z</dcterms:created>
  <dcterms:modified xsi:type="dcterms:W3CDTF">2021-04-07T21:59:34Z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