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1"/>
  </p:notesMasterIdLst>
  <p:handoutMasterIdLst>
    <p:handoutMasterId r:id="rId22"/>
  </p:handoutMasterIdLst>
  <p:sldIdLst>
    <p:sldId id="256" r:id="rId5"/>
    <p:sldId id="433" r:id="rId6"/>
    <p:sldId id="434" r:id="rId7"/>
    <p:sldId id="435" r:id="rId8"/>
    <p:sldId id="436" r:id="rId9"/>
    <p:sldId id="437" r:id="rId10"/>
    <p:sldId id="438" r:id="rId11"/>
    <p:sldId id="439" r:id="rId12"/>
    <p:sldId id="440" r:id="rId13"/>
    <p:sldId id="448" r:id="rId14"/>
    <p:sldId id="441" r:id="rId15"/>
    <p:sldId id="442" r:id="rId16"/>
    <p:sldId id="443" r:id="rId17"/>
    <p:sldId id="444" r:id="rId18"/>
    <p:sldId id="445" r:id="rId19"/>
    <p:sldId id="44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Bocchino" initials="AB" lastIdx="4" clrIdx="0">
    <p:extLst>
      <p:ext uri="{19B8F6BF-5375-455C-9EA6-DF929625EA0E}">
        <p15:presenceInfo xmlns:p15="http://schemas.microsoft.com/office/powerpoint/2012/main" userId="S-1-5-21-1244020187-519449412-911163043-17869" providerId="AD"/>
      </p:ext>
    </p:extLst>
  </p:cmAuthor>
  <p:cmAuthor id="2" name="Gian Tavares" initials="GT" lastIdx="51" clrIdx="1">
    <p:extLst>
      <p:ext uri="{19B8F6BF-5375-455C-9EA6-DF929625EA0E}">
        <p15:presenceInfo xmlns:p15="http://schemas.microsoft.com/office/powerpoint/2012/main" userId="S-1-5-21-1244020187-519449412-911163043-17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8431"/>
    <a:srgbClr val="57AC4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86411"/>
  </p:normalViewPr>
  <p:slideViewPr>
    <p:cSldViewPr snapToGrid="0">
      <p:cViewPr varScale="1">
        <p:scale>
          <a:sx n="54" d="100"/>
          <a:sy n="54" d="100"/>
        </p:scale>
        <p:origin x="1040" y="4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9AFAD3-F3BD-4395-8F77-9999A3AF0A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F1A46B-586F-4CBE-9952-6BEDC6089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A48505-E7EB-4B8F-BF8D-66EAD648D0DD}" type="datetimeFigureOut">
              <a:rPr lang="en-US" smtClean="0"/>
              <a:t>4/7/2021</a:t>
            </a:fld>
            <a:endParaRPr lang="en-US" dirty="0"/>
          </a:p>
        </p:txBody>
      </p:sp>
      <p:sp>
        <p:nvSpPr>
          <p:cNvPr id="4" name="Footer Placeholder 3">
            <a:extLst>
              <a:ext uri="{FF2B5EF4-FFF2-40B4-BE49-F238E27FC236}">
                <a16:creationId xmlns:a16="http://schemas.microsoft.com/office/drawing/2014/main" id="{AABE23D6-7DAB-4005-B034-4AFEE3EA5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2F3BB4C-A847-42FD-8740-E25E0B7BB7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379F10-0CE8-46B5-BCEC-A8D128FCB864}" type="slidenum">
              <a:rPr lang="en-US" smtClean="0"/>
              <a:t>‹#›</a:t>
            </a:fld>
            <a:endParaRPr lang="en-US" dirty="0"/>
          </a:p>
        </p:txBody>
      </p:sp>
    </p:spTree>
    <p:extLst>
      <p:ext uri="{BB962C8B-B14F-4D97-AF65-F5344CB8AC3E}">
        <p14:creationId xmlns:p14="http://schemas.microsoft.com/office/powerpoint/2010/main" val="2193133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E9712-CA5B-8E48-8425-06DF5F68B858}" type="datetimeFigureOut">
              <a:rPr lang="en-US" smtClean="0"/>
              <a:t>4/7/2021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E9810-0F59-234B-9237-31EE807F066D}" type="slidenum">
              <a:rPr lang="en-US" smtClean="0"/>
              <a:t>‹#›</a:t>
            </a:fld>
            <a:endParaRPr lang="en-US" dirty="0"/>
          </a:p>
        </p:txBody>
      </p:sp>
    </p:spTree>
    <p:extLst>
      <p:ext uri="{BB962C8B-B14F-4D97-AF65-F5344CB8AC3E}">
        <p14:creationId xmlns:p14="http://schemas.microsoft.com/office/powerpoint/2010/main" val="388912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86B7D5-9D73-41BF-83DA-82B7B0CE3957}"/>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a:extLst>
              <a:ext uri="{FF2B5EF4-FFF2-40B4-BE49-F238E27FC236}">
                <a16:creationId xmlns:a16="http://schemas.microsoft.com/office/drawing/2014/main" id="{C5E2048F-5A58-44FC-BB6B-8004B92565BB}"/>
              </a:ext>
            </a:extLst>
          </p:cNvPr>
          <p:cNvSpPr>
            <a:spLocks noGrp="1"/>
          </p:cNvSpPr>
          <p:nvPr>
            <p:ph type="ctrTitle" hasCustomPrompt="1"/>
          </p:nvPr>
        </p:nvSpPr>
        <p:spPr>
          <a:xfrm>
            <a:off x="292822" y="1122365"/>
            <a:ext cx="8558357" cy="1220787"/>
          </a:xfrm>
        </p:spPr>
        <p:txBody>
          <a:bodyPr anchor="b">
            <a:normAutofit/>
          </a:bodyPr>
          <a:lstStyle>
            <a:lvl1pPr algn="ctr">
              <a:defRPr sz="5000" b="1" i="0">
                <a:solidFill>
                  <a:schemeClr val="bg1"/>
                </a:solidFill>
                <a:latin typeface="Arial" panose="020B0604020202020204" pitchFamily="34" charset="0"/>
                <a:cs typeface="Arial" panose="020B0604020202020204" pitchFamily="34" charset="0"/>
              </a:defRPr>
            </a:lvl1pPr>
          </a:lstStyle>
          <a:p>
            <a:r>
              <a:rPr lang="en-US"/>
              <a:t>Title</a:t>
            </a:r>
          </a:p>
        </p:txBody>
      </p:sp>
      <p:pic>
        <p:nvPicPr>
          <p:cNvPr id="5" name="Picture 4">
            <a:extLst>
              <a:ext uri="{FF2B5EF4-FFF2-40B4-BE49-F238E27FC236}">
                <a16:creationId xmlns:a16="http://schemas.microsoft.com/office/drawing/2014/main" id="{D1F19E53-3E23-440A-8EE7-959664248F9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pic>
        <p:nvPicPr>
          <p:cNvPr id="8" name="Picture 7">
            <a:extLst>
              <a:ext uri="{FF2B5EF4-FFF2-40B4-BE49-F238E27FC236}">
                <a16:creationId xmlns:a16="http://schemas.microsoft.com/office/drawing/2014/main" id="{34AFC965-3E1A-4301-B9EF-34541341D096}"/>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Tree>
    <p:extLst>
      <p:ext uri="{BB962C8B-B14F-4D97-AF65-F5344CB8AC3E}">
        <p14:creationId xmlns:p14="http://schemas.microsoft.com/office/powerpoint/2010/main" val="2731951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2613DF3-AFC5-E94B-8457-4F038DF15581}"/>
              </a:ext>
            </a:extLst>
          </p:cNvPr>
          <p:cNvSpPr/>
          <p:nvPr userDrawn="1"/>
        </p:nvSpPr>
        <p:spPr>
          <a:xfrm>
            <a:off x="0" y="-2387"/>
            <a:ext cx="9144000" cy="551497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0003B7A3-0E25-DD44-981E-05529E199B0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14400" y="3671193"/>
            <a:ext cx="8229600" cy="1853184"/>
          </a:xfrm>
          <a:prstGeom prst="rect">
            <a:avLst/>
          </a:prstGeom>
        </p:spPr>
      </p:pic>
      <p:pic>
        <p:nvPicPr>
          <p:cNvPr id="16" name="Picture 15" descr="A close up of a sign&#10;&#10;Description generated with high confidence">
            <a:extLst>
              <a:ext uri="{FF2B5EF4-FFF2-40B4-BE49-F238E27FC236}">
                <a16:creationId xmlns:a16="http://schemas.microsoft.com/office/drawing/2014/main" id="{A0A1B6DC-BDE1-4350-A720-0DFEEA7216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07098" y="5872795"/>
            <a:ext cx="2058831" cy="731520"/>
          </a:xfrm>
          <a:prstGeom prst="rect">
            <a:avLst/>
          </a:prstGeom>
        </p:spPr>
      </p:pic>
      <p:sp>
        <p:nvSpPr>
          <p:cNvPr id="6" name="Text Placeholder 5">
            <a:extLst>
              <a:ext uri="{FF2B5EF4-FFF2-40B4-BE49-F238E27FC236}">
                <a16:creationId xmlns:a16="http://schemas.microsoft.com/office/drawing/2014/main" id="{3BB55A5C-60F8-44DB-948C-104DD56B3B6F}"/>
              </a:ext>
            </a:extLst>
          </p:cNvPr>
          <p:cNvSpPr>
            <a:spLocks noGrp="1"/>
          </p:cNvSpPr>
          <p:nvPr>
            <p:ph type="body" sz="quarter" idx="10" hasCustomPrompt="1"/>
          </p:nvPr>
        </p:nvSpPr>
        <p:spPr>
          <a:xfrm>
            <a:off x="0" y="1580055"/>
            <a:ext cx="9144000" cy="897140"/>
          </a:xfrm>
        </p:spPr>
        <p:txBody>
          <a:bodyPr anchor="ctr">
            <a:normAutofit/>
          </a:bodyPr>
          <a:lstStyle>
            <a:lvl1pPr marL="0" indent="0" algn="ctr">
              <a:buNone/>
              <a:defRPr sz="5000" b="1">
                <a:solidFill>
                  <a:schemeClr val="bg1"/>
                </a:solidFill>
                <a:latin typeface="Arial" panose="020B0604020202020204" pitchFamily="34" charset="0"/>
                <a:cs typeface="Arial" panose="020B0604020202020204" pitchFamily="34" charset="0"/>
              </a:defRPr>
            </a:lvl1pPr>
          </a:lstStyle>
          <a:p>
            <a:pPr lvl="0"/>
            <a:r>
              <a:rPr lang="en-US"/>
              <a:t>Title</a:t>
            </a:r>
          </a:p>
        </p:txBody>
      </p:sp>
      <p:sp>
        <p:nvSpPr>
          <p:cNvPr id="11" name="Text Placeholder 10">
            <a:extLst>
              <a:ext uri="{FF2B5EF4-FFF2-40B4-BE49-F238E27FC236}">
                <a16:creationId xmlns:a16="http://schemas.microsoft.com/office/drawing/2014/main" id="{6EB4A5DE-FE85-4060-831F-4535EBE301ED}"/>
              </a:ext>
            </a:extLst>
          </p:cNvPr>
          <p:cNvSpPr>
            <a:spLocks noGrp="1"/>
          </p:cNvSpPr>
          <p:nvPr>
            <p:ph type="body" sz="quarter" idx="11" hasCustomPrompt="1"/>
          </p:nvPr>
        </p:nvSpPr>
        <p:spPr>
          <a:xfrm>
            <a:off x="0" y="2476500"/>
            <a:ext cx="9144000" cy="725488"/>
          </a:xfrm>
        </p:spPr>
        <p:txBody>
          <a:bodyPr anchor="ctr">
            <a:normAutofit/>
          </a:bodyPr>
          <a:lstStyle>
            <a:lvl1pPr marL="0" indent="0" algn="ctr">
              <a:buNone/>
              <a:defRPr sz="3400" b="1">
                <a:solidFill>
                  <a:sysClr val="windowText" lastClr="000000"/>
                </a:solidFill>
                <a:latin typeface="Arial" panose="020B0604020202020204" pitchFamily="34" charset="0"/>
                <a:cs typeface="Arial" panose="020B0604020202020204" pitchFamily="34" charset="0"/>
              </a:defRPr>
            </a:lvl1pPr>
          </a:lstStyle>
          <a:p>
            <a:pPr lvl="0"/>
            <a:r>
              <a:rPr lang="en-US" dirty="0" err="1"/>
              <a:t>SubTitle</a:t>
            </a:r>
            <a:endParaRPr lang="en-US" dirty="0"/>
          </a:p>
        </p:txBody>
      </p:sp>
      <p:pic>
        <p:nvPicPr>
          <p:cNvPr id="8" name="Picture 7">
            <a:extLst>
              <a:ext uri="{FF2B5EF4-FFF2-40B4-BE49-F238E27FC236}">
                <a16:creationId xmlns:a16="http://schemas.microsoft.com/office/drawing/2014/main" id="{09B24244-9DB7-4E6D-9613-E486083973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2" name="Title 1">
            <a:extLst>
              <a:ext uri="{FF2B5EF4-FFF2-40B4-BE49-F238E27FC236}">
                <a16:creationId xmlns:a16="http://schemas.microsoft.com/office/drawing/2014/main" id="{5B183386-0299-7D4D-B0EA-E1B0E62D84AA}"/>
              </a:ext>
            </a:extLst>
          </p:cNvPr>
          <p:cNvSpPr>
            <a:spLocks noGrp="1"/>
          </p:cNvSpPr>
          <p:nvPr>
            <p:ph type="title"/>
          </p:nvPr>
        </p:nvSpPr>
        <p:spPr>
          <a:xfrm>
            <a:off x="628650" y="365128"/>
            <a:ext cx="7886700" cy="1325563"/>
          </a:xfrm>
        </p:spPr>
        <p:txBody>
          <a:bodyPr>
            <a:normAutofit/>
          </a:bodyPr>
          <a:lstStyle>
            <a:lvl1pPr>
              <a:defRPr sz="5000"/>
            </a:lvl1pPr>
          </a:lstStyle>
          <a:p>
            <a:r>
              <a:rPr lang="en-US" dirty="0"/>
              <a:t>Click to edit Master title style</a:t>
            </a:r>
          </a:p>
        </p:txBody>
      </p:sp>
    </p:spTree>
    <p:extLst>
      <p:ext uri="{BB962C8B-B14F-4D97-AF65-F5344CB8AC3E}">
        <p14:creationId xmlns:p14="http://schemas.microsoft.com/office/powerpoint/2010/main" val="35870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n-Bulleted Intro Text w/P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D02111A-AC78-2C40-8E0F-A16E0D82D334}"/>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6177E8F-CC17-C84C-A54C-F64D706899D0}"/>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0" indent="0">
              <a:buNone/>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Arial" panose="020B0604020202020204" pitchFamily="34" charset="0"/>
              <a:buChar char="‒"/>
              <a:defRPr sz="2000">
                <a:latin typeface="Arial" panose="020B0604020202020204" pitchFamily="34" charset="0"/>
                <a:cs typeface="Arial" panose="020B0604020202020204" pitchFamily="34" charset="0"/>
              </a:defRPr>
            </a:lvl3pPr>
            <a:lvl4pPr marL="1600160" indent="-228594">
              <a:buFont typeface="Wingdings" panose="05000000000000000000" pitchFamily="2" charset="2"/>
              <a:buChar cha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AE9D370-B5BD-4A01-BD93-E3AF2518AE4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B35CCE95-468E-442E-9ED0-F1EDC09F417A}"/>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C8A4DFD6-6B8A-4783-B624-3D851DA8A111}"/>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4" name="Content Placeholder 3">
            <a:extLst>
              <a:ext uri="{FF2B5EF4-FFF2-40B4-BE49-F238E27FC236}">
                <a16:creationId xmlns:a16="http://schemas.microsoft.com/office/drawing/2014/main" id="{B960D018-88E0-45CD-9E3B-A0A7382CB6A7}"/>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2790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ed List w/PM">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AE76731-F6E6-7848-A4D6-073D636EE3E0}"/>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5B8C4F10-6911-3D41-884B-E9859E377B0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12974" cy="4781145"/>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4E358483-0701-4610-B7F8-1CDC93B7D0E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6" name="Text Placeholder 14">
            <a:extLst>
              <a:ext uri="{FF2B5EF4-FFF2-40B4-BE49-F238E27FC236}">
                <a16:creationId xmlns:a16="http://schemas.microsoft.com/office/drawing/2014/main" id="{2AFC4B6C-E56F-45A2-B987-2706EF4469DD}"/>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7" name="Text Placeholder 14">
            <a:extLst>
              <a:ext uri="{FF2B5EF4-FFF2-40B4-BE49-F238E27FC236}">
                <a16:creationId xmlns:a16="http://schemas.microsoft.com/office/drawing/2014/main" id="{01D02937-E059-4923-A2A9-5058038E867B}"/>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8" name="Content Placeholder 3">
            <a:extLst>
              <a:ext uri="{FF2B5EF4-FFF2-40B4-BE49-F238E27FC236}">
                <a16:creationId xmlns:a16="http://schemas.microsoft.com/office/drawing/2014/main" id="{2F56D0F7-CF00-43BB-9D44-3DB0DAEF336F}"/>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2059730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mbered List w/PM">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AD5417-1E78-2347-88D2-D530F7E2EFBD}"/>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0" name="Picture 19">
            <a:extLst>
              <a:ext uri="{FF2B5EF4-FFF2-40B4-BE49-F238E27FC236}">
                <a16:creationId xmlns:a16="http://schemas.microsoft.com/office/drawing/2014/main" id="{D90A92A1-1D28-8F44-BC5C-0BD237F633A8}"/>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8529600" cy="4781145"/>
          </a:xfrm>
        </p:spPr>
        <p:txBody>
          <a:bodyPr>
            <a:normAutofit/>
          </a:bodyPr>
          <a:lstStyle>
            <a:lvl1pPr marL="514350" indent="-514350">
              <a:buFont typeface="+mj-lt"/>
              <a:buAutoNum type="arabicPeriod"/>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4" name="Title 1">
            <a:extLst>
              <a:ext uri="{FF2B5EF4-FFF2-40B4-BE49-F238E27FC236}">
                <a16:creationId xmlns:a16="http://schemas.microsoft.com/office/drawing/2014/main" id="{3881DF7E-501B-4BCA-95FE-16FA92C066C4}"/>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8" name="Text Placeholder 14">
            <a:extLst>
              <a:ext uri="{FF2B5EF4-FFF2-40B4-BE49-F238E27FC236}">
                <a16:creationId xmlns:a16="http://schemas.microsoft.com/office/drawing/2014/main" id="{64889971-C6D0-48C5-8EB8-09A4DABBFEC7}"/>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19" name="Text Placeholder 14">
            <a:extLst>
              <a:ext uri="{FF2B5EF4-FFF2-40B4-BE49-F238E27FC236}">
                <a16:creationId xmlns:a16="http://schemas.microsoft.com/office/drawing/2014/main" id="{24B06ED1-1B06-44B7-8461-057F53E18818}"/>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6" name="Content Placeholder 3">
            <a:extLst>
              <a:ext uri="{FF2B5EF4-FFF2-40B4-BE49-F238E27FC236}">
                <a16:creationId xmlns:a16="http://schemas.microsoft.com/office/drawing/2014/main" id="{6FEFCCD0-189B-4A9F-A0FA-FD528EB4233D}"/>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5488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Bulleted List w/PM">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216FE46-FC96-B34B-8971-68574851E7E3}"/>
              </a:ext>
            </a:extLst>
          </p:cNvPr>
          <p:cNvSpPr/>
          <p:nvPr userDrawn="1"/>
        </p:nvSpPr>
        <p:spPr>
          <a:xfrm>
            <a:off x="0" y="4"/>
            <a:ext cx="9144000" cy="1521225"/>
          </a:xfrm>
          <a:prstGeom prst="rect">
            <a:avLst/>
          </a:prstGeom>
          <a:solidFill>
            <a:srgbClr val="448431"/>
          </a:solidFill>
          <a:ln>
            <a:solidFill>
              <a:srgbClr val="57AC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9" name="Picture 18">
            <a:extLst>
              <a:ext uri="{FF2B5EF4-FFF2-40B4-BE49-F238E27FC236}">
                <a16:creationId xmlns:a16="http://schemas.microsoft.com/office/drawing/2014/main" id="{2C0DF43E-ED80-5F49-A6AA-39142DB50121}"/>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Lst>
          </a:blip>
          <a:srcRect/>
          <a:stretch/>
        </p:blipFill>
        <p:spPr>
          <a:xfrm>
            <a:off x="6126479" y="887762"/>
            <a:ext cx="3017519" cy="643403"/>
          </a:xfrm>
          <a:prstGeom prst="rect">
            <a:avLst/>
          </a:prstGeom>
        </p:spPr>
      </p:pic>
      <p:sp>
        <p:nvSpPr>
          <p:cNvPr id="3" name="Content Placeholder 2">
            <a:extLst>
              <a:ext uri="{FF2B5EF4-FFF2-40B4-BE49-F238E27FC236}">
                <a16:creationId xmlns:a16="http://schemas.microsoft.com/office/drawing/2014/main" id="{1A364701-2FEA-435F-9BFD-168F5E88AAF2}"/>
              </a:ext>
            </a:extLst>
          </p:cNvPr>
          <p:cNvSpPr>
            <a:spLocks noGrp="1"/>
          </p:cNvSpPr>
          <p:nvPr>
            <p:ph idx="1"/>
          </p:nvPr>
        </p:nvSpPr>
        <p:spPr>
          <a:xfrm>
            <a:off x="315142" y="1521229"/>
            <a:ext cx="4142622"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object 3">
            <a:extLst>
              <a:ext uri="{FF2B5EF4-FFF2-40B4-BE49-F238E27FC236}">
                <a16:creationId xmlns:a16="http://schemas.microsoft.com/office/drawing/2014/main" id="{6CEA5E0C-2930-407C-8443-CB06853E723E}"/>
              </a:ext>
            </a:extLst>
          </p:cNvPr>
          <p:cNvSpPr/>
          <p:nvPr userDrawn="1"/>
        </p:nvSpPr>
        <p:spPr>
          <a:xfrm>
            <a:off x="1429788" y="6256657"/>
            <a:ext cx="7714211" cy="45719"/>
          </a:xfrm>
          <a:custGeom>
            <a:avLst/>
            <a:gdLst/>
            <a:ahLst/>
            <a:cxnLst/>
            <a:rect l="l" t="t" r="r" b="b"/>
            <a:pathLst>
              <a:path w="7725409">
                <a:moveTo>
                  <a:pt x="0" y="0"/>
                </a:moveTo>
                <a:lnTo>
                  <a:pt x="7725156" y="0"/>
                </a:lnTo>
              </a:path>
            </a:pathLst>
          </a:custGeom>
          <a:ln w="25908">
            <a:solidFill>
              <a:srgbClr val="57AC40"/>
            </a:solidFill>
          </a:ln>
        </p:spPr>
        <p:txBody>
          <a:bodyPr wrap="square" lIns="0" tIns="0" rIns="0" bIns="0" rtlCol="0"/>
          <a:lstStyle/>
          <a:p>
            <a:endParaRPr sz="1800" dirty="0"/>
          </a:p>
        </p:txBody>
      </p:sp>
      <p:pic>
        <p:nvPicPr>
          <p:cNvPr id="13" name="Picture 12">
            <a:extLst>
              <a:ext uri="{FF2B5EF4-FFF2-40B4-BE49-F238E27FC236}">
                <a16:creationId xmlns:a16="http://schemas.microsoft.com/office/drawing/2014/main" id="{ED67DC53-72A8-46A8-920D-BF4A8C1FDDB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61" y="5936615"/>
            <a:ext cx="1283061" cy="731520"/>
          </a:xfrm>
          <a:prstGeom prst="rect">
            <a:avLst/>
          </a:prstGeom>
        </p:spPr>
      </p:pic>
      <p:sp>
        <p:nvSpPr>
          <p:cNvPr id="10" name="Content Placeholder 2">
            <a:extLst>
              <a:ext uri="{FF2B5EF4-FFF2-40B4-BE49-F238E27FC236}">
                <a16:creationId xmlns:a16="http://schemas.microsoft.com/office/drawing/2014/main" id="{7DD0A62F-ADCE-4FEB-9CDF-E85D05BB3432}"/>
              </a:ext>
            </a:extLst>
          </p:cNvPr>
          <p:cNvSpPr>
            <a:spLocks noGrp="1"/>
          </p:cNvSpPr>
          <p:nvPr>
            <p:ph idx="13"/>
          </p:nvPr>
        </p:nvSpPr>
        <p:spPr>
          <a:xfrm>
            <a:off x="4572000" y="1521229"/>
            <a:ext cx="4256858" cy="4758287"/>
          </a:xfrm>
        </p:spPr>
        <p:txBody>
          <a:bodyPr>
            <a:normAutofit/>
          </a:bodyPr>
          <a:lstStyle>
            <a:lvl1pPr>
              <a:defRPr sz="2800">
                <a:latin typeface="Arial" panose="020B0604020202020204" pitchFamily="34" charset="0"/>
                <a:cs typeface="Arial" panose="020B0604020202020204" pitchFamily="34" charset="0"/>
              </a:defRPr>
            </a:lvl1pPr>
            <a:lvl2pPr marL="685783" indent="-228594">
              <a:buFont typeface="Arial" panose="020B0604020202020204" pitchFamily="34" charset="0"/>
              <a:buChar char="‒"/>
              <a:defRPr sz="2400">
                <a:latin typeface="Arial" panose="020B0604020202020204" pitchFamily="34" charset="0"/>
                <a:cs typeface="Arial" panose="020B0604020202020204" pitchFamily="34" charset="0"/>
              </a:defRPr>
            </a:lvl2pPr>
            <a:lvl3pPr marL="1142971" indent="-228594">
              <a:buFont typeface="Wingdings" panose="05000000000000000000" pitchFamily="2" charset="2"/>
              <a:buChar cha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itle 1">
            <a:extLst>
              <a:ext uri="{FF2B5EF4-FFF2-40B4-BE49-F238E27FC236}">
                <a16:creationId xmlns:a16="http://schemas.microsoft.com/office/drawing/2014/main" id="{F98828DD-31C9-4C41-AB97-0D5A474AF7BA}"/>
              </a:ext>
            </a:extLst>
          </p:cNvPr>
          <p:cNvSpPr>
            <a:spLocks noGrp="1"/>
          </p:cNvSpPr>
          <p:nvPr>
            <p:ph type="title"/>
          </p:nvPr>
        </p:nvSpPr>
        <p:spPr>
          <a:xfrm>
            <a:off x="315142" y="320678"/>
            <a:ext cx="5806851" cy="1017672"/>
          </a:xfrm>
        </p:spPr>
        <p:txBody>
          <a:bodyPr>
            <a:normAutofit/>
          </a:bodyPr>
          <a:lstStyle>
            <a:lvl1pPr>
              <a:defRPr sz="4000" b="1" i="1">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20" name="Text Placeholder 14">
            <a:extLst>
              <a:ext uri="{FF2B5EF4-FFF2-40B4-BE49-F238E27FC236}">
                <a16:creationId xmlns:a16="http://schemas.microsoft.com/office/drawing/2014/main" id="{01CC6E1A-3A1D-4D97-9209-75A5CE8341D0}"/>
              </a:ext>
            </a:extLst>
          </p:cNvPr>
          <p:cNvSpPr>
            <a:spLocks noGrp="1"/>
          </p:cNvSpPr>
          <p:nvPr>
            <p:ph type="body" sz="quarter" idx="10" hasCustomPrompt="1"/>
          </p:nvPr>
        </p:nvSpPr>
        <p:spPr>
          <a:xfrm>
            <a:off x="1429787" y="6385716"/>
            <a:ext cx="4438997" cy="303212"/>
          </a:xfrm>
        </p:spPr>
        <p:txBody>
          <a:bodyPr anchor="ctr">
            <a:noAutofit/>
          </a:bodyPr>
          <a:lstStyle>
            <a:lvl1pPr marL="0" indent="0">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CERT Basic Training Unit #: Unit Name</a:t>
            </a:r>
            <a:endParaRPr lang="en-US"/>
          </a:p>
        </p:txBody>
      </p:sp>
      <p:sp>
        <p:nvSpPr>
          <p:cNvPr id="21" name="Text Placeholder 14">
            <a:extLst>
              <a:ext uri="{FF2B5EF4-FFF2-40B4-BE49-F238E27FC236}">
                <a16:creationId xmlns:a16="http://schemas.microsoft.com/office/drawing/2014/main" id="{7D4EAC7A-29D8-42A5-A75B-CEE1CDA8A477}"/>
              </a:ext>
            </a:extLst>
          </p:cNvPr>
          <p:cNvSpPr>
            <a:spLocks noGrp="1"/>
          </p:cNvSpPr>
          <p:nvPr>
            <p:ph type="body" sz="quarter" idx="11" hasCustomPrompt="1"/>
          </p:nvPr>
        </p:nvSpPr>
        <p:spPr>
          <a:xfrm>
            <a:off x="7032567" y="6385716"/>
            <a:ext cx="1803862" cy="303212"/>
          </a:xfrm>
        </p:spPr>
        <p:txBody>
          <a:bodyPr anchor="ctr">
            <a:noAutofit/>
          </a:bodyPr>
          <a:lstStyle>
            <a:lvl1pPr marL="0" indent="0" algn="r">
              <a:buNone/>
              <a:defRPr sz="1200">
                <a:solidFill>
                  <a:schemeClr val="bg2">
                    <a:lumMod val="75000"/>
                  </a:schemeClr>
                </a:solidFill>
                <a:latin typeface="Arial" panose="020B0604020202020204" pitchFamily="34" charset="0"/>
                <a:cs typeface="Arial" panose="020B0604020202020204" pitchFamily="34" charset="0"/>
              </a:defRPr>
            </a:lvl1pPr>
          </a:lstStyle>
          <a:p>
            <a:pPr lvl="0"/>
            <a:r>
              <a:rPr lang="en-US" err="1">
                <a:latin typeface="Arial" panose="020B0604020202020204" pitchFamily="34" charset="0"/>
                <a:cs typeface="Arial" panose="020B0604020202020204" pitchFamily="34" charset="0"/>
              </a:rPr>
              <a:t>Pg</a:t>
            </a:r>
            <a:r>
              <a:rPr lang="en-US">
                <a:latin typeface="Arial" panose="020B0604020202020204" pitchFamily="34" charset="0"/>
                <a:cs typeface="Arial" panose="020B0604020202020204" pitchFamily="34" charset="0"/>
              </a:rPr>
              <a:t> #-Unit #</a:t>
            </a:r>
            <a:endParaRPr lang="en-US"/>
          </a:p>
        </p:txBody>
      </p:sp>
      <p:sp>
        <p:nvSpPr>
          <p:cNvPr id="17" name="Content Placeholder 3">
            <a:extLst>
              <a:ext uri="{FF2B5EF4-FFF2-40B4-BE49-F238E27FC236}">
                <a16:creationId xmlns:a16="http://schemas.microsoft.com/office/drawing/2014/main" id="{D623670B-8C27-439E-AD32-793B0E92F0D1}"/>
              </a:ext>
            </a:extLst>
          </p:cNvPr>
          <p:cNvSpPr>
            <a:spLocks noGrp="1"/>
          </p:cNvSpPr>
          <p:nvPr>
            <p:ph sz="quarter" idx="12" hasCustomPrompt="1"/>
          </p:nvPr>
        </p:nvSpPr>
        <p:spPr>
          <a:xfrm>
            <a:off x="7789025" y="5881860"/>
            <a:ext cx="1022409" cy="355600"/>
          </a:xfrm>
          <a:ln>
            <a:solidFill>
              <a:srgbClr val="575757"/>
            </a:solidFill>
          </a:ln>
        </p:spPr>
        <p:txBody>
          <a:bodyPr anchor="ctr">
            <a:noAutofit/>
          </a:bodyPr>
          <a:lstStyle>
            <a:lvl1pPr marL="0" indent="0" algn="ctr">
              <a:buNone/>
              <a:defRPr sz="1400">
                <a:latin typeface="Arial" panose="020B0604020202020204" pitchFamily="34" charset="0"/>
                <a:cs typeface="Arial" panose="020B0604020202020204" pitchFamily="34" charset="0"/>
              </a:defRPr>
            </a:lvl1pPr>
          </a:lstStyle>
          <a:p>
            <a:pPr lvl="0"/>
            <a:r>
              <a:rPr lang="en-US"/>
              <a:t>PM-123</a:t>
            </a:r>
          </a:p>
        </p:txBody>
      </p:sp>
    </p:spTree>
    <p:extLst>
      <p:ext uri="{BB962C8B-B14F-4D97-AF65-F5344CB8AC3E}">
        <p14:creationId xmlns:p14="http://schemas.microsoft.com/office/powerpoint/2010/main" val="35285009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7C4DE-535A-48A8-B070-52576141C123}"/>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Slide Master w/ PM Box</a:t>
            </a:r>
          </a:p>
        </p:txBody>
      </p:sp>
      <p:sp>
        <p:nvSpPr>
          <p:cNvPr id="3" name="Text Placeholder 2">
            <a:extLst>
              <a:ext uri="{FF2B5EF4-FFF2-40B4-BE49-F238E27FC236}">
                <a16:creationId xmlns:a16="http://schemas.microsoft.com/office/drawing/2014/main" id="{D8480034-040C-4A73-B481-BC4B843FA15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4842F2-B8CF-4FBB-92F0-1AC6DDF3944C}"/>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F69BD-0B0C-4866-A0B7-9C9DC31A51B0}" type="datetimeFigureOut">
              <a:rPr lang="en-US" smtClean="0"/>
              <a:t>4/7/2021</a:t>
            </a:fld>
            <a:endParaRPr lang="en-US" dirty="0"/>
          </a:p>
        </p:txBody>
      </p:sp>
      <p:sp>
        <p:nvSpPr>
          <p:cNvPr id="5" name="Footer Placeholder 4">
            <a:extLst>
              <a:ext uri="{FF2B5EF4-FFF2-40B4-BE49-F238E27FC236}">
                <a16:creationId xmlns:a16="http://schemas.microsoft.com/office/drawing/2014/main" id="{96EF5D1E-236B-4794-BD1C-A348F4400303}"/>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FCAED-1C23-4596-B207-CC261274F50E}"/>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0692-8B36-4761-9A7C-D6FD3AE4FB2C}" type="slidenum">
              <a:rPr lang="en-US" smtClean="0"/>
              <a:t>‹#›</a:t>
            </a:fld>
            <a:endParaRPr lang="en-US" dirty="0"/>
          </a:p>
        </p:txBody>
      </p:sp>
    </p:spTree>
    <p:extLst>
      <p:ext uri="{BB962C8B-B14F-4D97-AF65-F5344CB8AC3E}">
        <p14:creationId xmlns:p14="http://schemas.microsoft.com/office/powerpoint/2010/main" val="264681489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2DF54-290B-4006-9115-CBC77BA83C56}"/>
              </a:ext>
            </a:extLst>
          </p:cNvPr>
          <p:cNvSpPr>
            <a:spLocks noGrp="1"/>
          </p:cNvSpPr>
          <p:nvPr>
            <p:ph type="ctrTitle"/>
          </p:nvPr>
        </p:nvSpPr>
        <p:spPr/>
        <p:txBody>
          <a:bodyPr>
            <a:noAutofit/>
          </a:bodyPr>
          <a:lstStyle/>
          <a:p>
            <a:br>
              <a:rPr lang="en-US" b="0" dirty="0"/>
            </a:br>
            <a:br>
              <a:rPr lang="en-US" b="0" dirty="0"/>
            </a:br>
            <a:r>
              <a:rPr lang="en-US" b="0" dirty="0"/>
              <a:t> </a:t>
            </a:r>
            <a:r>
              <a:rPr lang="en-US" dirty="0"/>
              <a:t>CERT Hazard Annexes</a:t>
            </a:r>
          </a:p>
        </p:txBody>
      </p:sp>
    </p:spTree>
    <p:extLst>
      <p:ext uri="{BB962C8B-B14F-4D97-AF65-F5344CB8AC3E}">
        <p14:creationId xmlns:p14="http://schemas.microsoft.com/office/powerpoint/2010/main" val="208759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A447B3-208B-4707-8E3D-6BCD9D7B2879}"/>
              </a:ext>
            </a:extLst>
          </p:cNvPr>
          <p:cNvSpPr>
            <a:spLocks noGrp="1"/>
          </p:cNvSpPr>
          <p:nvPr>
            <p:ph type="title"/>
          </p:nvPr>
        </p:nvSpPr>
        <p:spPr/>
        <p:txBody>
          <a:bodyPr>
            <a:normAutofit fontScale="90000"/>
          </a:bodyPr>
          <a:lstStyle/>
          <a:p>
            <a:r>
              <a:rPr lang="en-US" dirty="0"/>
              <a:t>Tsunami Alerts and Warnings </a:t>
            </a:r>
            <a:r>
              <a:rPr lang="en-US" dirty="0">
                <a:solidFill>
                  <a:srgbClr val="448431"/>
                </a:solidFill>
              </a:rPr>
              <a:t>(continued)</a:t>
            </a:r>
          </a:p>
        </p:txBody>
      </p:sp>
      <p:sp>
        <p:nvSpPr>
          <p:cNvPr id="2" name="Content Placeholder 1">
            <a:extLst>
              <a:ext uri="{FF2B5EF4-FFF2-40B4-BE49-F238E27FC236}">
                <a16:creationId xmlns:a16="http://schemas.microsoft.com/office/drawing/2014/main" id="{F084A18E-00A6-4E32-B73E-354117579BCA}"/>
              </a:ext>
            </a:extLst>
          </p:cNvPr>
          <p:cNvSpPr>
            <a:spLocks noGrp="1"/>
          </p:cNvSpPr>
          <p:nvPr>
            <p:ph idx="1"/>
          </p:nvPr>
        </p:nvSpPr>
        <p:spPr/>
        <p:txBody>
          <a:bodyPr/>
          <a:lstStyle/>
          <a:p>
            <a:r>
              <a:rPr lang="en-US" dirty="0"/>
              <a:t>Tsunami Warning </a:t>
            </a:r>
          </a:p>
          <a:p>
            <a:pPr lvl="1"/>
            <a:r>
              <a:rPr lang="en-US" dirty="0"/>
              <a:t>A tsunami that may cause widespread flooding is expected or occurring. Dangerous coastal flooding and powerful currents are possible and may continue for several hours or days after initial arrival</a:t>
            </a:r>
          </a:p>
          <a:p>
            <a:pPr lvl="1"/>
            <a:r>
              <a:rPr lang="en-US" dirty="0"/>
              <a:t>Follow instructions from local officials. Evacuation is recommended. Move to high ground or inland (away from water)</a:t>
            </a:r>
          </a:p>
        </p:txBody>
      </p:sp>
      <p:sp>
        <p:nvSpPr>
          <p:cNvPr id="6" name="Content Placeholder 5">
            <a:extLst>
              <a:ext uri="{FF2B5EF4-FFF2-40B4-BE49-F238E27FC236}">
                <a16:creationId xmlns:a16="http://schemas.microsoft.com/office/drawing/2014/main" id="{434374C4-8E42-41BE-BD43-FAE047FE3350}"/>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CEC62CA2-6689-4D1B-99CB-DF58F165F10C}"/>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B0307C6-808C-457F-AFAB-0F92BE8B5342}"/>
              </a:ext>
            </a:extLst>
          </p:cNvPr>
          <p:cNvSpPr>
            <a:spLocks noGrp="1"/>
          </p:cNvSpPr>
          <p:nvPr>
            <p:ph type="body" sz="quarter" idx="11"/>
          </p:nvPr>
        </p:nvSpPr>
        <p:spPr/>
        <p:txBody>
          <a:bodyPr/>
          <a:lstStyle/>
          <a:p>
            <a:r>
              <a:rPr lang="en-US" dirty="0"/>
              <a:t>TS-8</a:t>
            </a:r>
          </a:p>
        </p:txBody>
      </p:sp>
    </p:spTree>
    <p:extLst>
      <p:ext uri="{BB962C8B-B14F-4D97-AF65-F5344CB8AC3E}">
        <p14:creationId xmlns:p14="http://schemas.microsoft.com/office/powerpoint/2010/main" val="3336611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048E0F-4223-4212-9313-EF5FE2B14038}"/>
              </a:ext>
            </a:extLst>
          </p:cNvPr>
          <p:cNvSpPr>
            <a:spLocks noGrp="1"/>
          </p:cNvSpPr>
          <p:nvPr>
            <p:ph type="title"/>
          </p:nvPr>
        </p:nvSpPr>
        <p:spPr/>
        <p:txBody>
          <a:bodyPr/>
          <a:lstStyle/>
          <a:p>
            <a:r>
              <a:rPr lang="en-US" dirty="0"/>
              <a:t>During a Tsunami</a:t>
            </a:r>
          </a:p>
        </p:txBody>
      </p:sp>
      <p:sp>
        <p:nvSpPr>
          <p:cNvPr id="2" name="Content Placeholder 1">
            <a:extLst>
              <a:ext uri="{FF2B5EF4-FFF2-40B4-BE49-F238E27FC236}">
                <a16:creationId xmlns:a16="http://schemas.microsoft.com/office/drawing/2014/main" id="{CD6DCD6C-2862-41C7-B99C-577E1EABBB96}"/>
              </a:ext>
            </a:extLst>
          </p:cNvPr>
          <p:cNvSpPr>
            <a:spLocks noGrp="1"/>
          </p:cNvSpPr>
          <p:nvPr>
            <p:ph idx="1"/>
          </p:nvPr>
        </p:nvSpPr>
        <p:spPr/>
        <p:txBody>
          <a:bodyPr/>
          <a:lstStyle/>
          <a:p>
            <a:r>
              <a:rPr lang="en-US" dirty="0"/>
              <a:t>Evacuate immediately if in tsunami risk area </a:t>
            </a:r>
          </a:p>
          <a:p>
            <a:r>
              <a:rPr lang="en-US" dirty="0"/>
              <a:t>Follow instructions issued by local authorities </a:t>
            </a:r>
          </a:p>
          <a:p>
            <a:r>
              <a:rPr lang="en-US" dirty="0"/>
              <a:t>Get to higher ground as far inland as possible </a:t>
            </a:r>
          </a:p>
          <a:p>
            <a:r>
              <a:rPr lang="en-US" dirty="0"/>
              <a:t>If unable to get to higher ground or move inland in a timely fashion, move to the upper levels of a tall, fortified building </a:t>
            </a:r>
          </a:p>
          <a:p>
            <a:r>
              <a:rPr lang="en-US" dirty="0"/>
              <a:t>Listen to NOAA Weather Radio or Coast Guard emergency frequency station </a:t>
            </a:r>
          </a:p>
        </p:txBody>
      </p:sp>
      <p:sp>
        <p:nvSpPr>
          <p:cNvPr id="6" name="Content Placeholder 5">
            <a:extLst>
              <a:ext uri="{FF2B5EF4-FFF2-40B4-BE49-F238E27FC236}">
                <a16:creationId xmlns:a16="http://schemas.microsoft.com/office/drawing/2014/main" id="{5BD0A649-8E5C-43FA-98DB-2775006A08E3}"/>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3B6F828A-1CB8-4714-9AE0-21368B7E259B}"/>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D733A4F4-0E19-4930-9411-163F0C88A494}"/>
              </a:ext>
            </a:extLst>
          </p:cNvPr>
          <p:cNvSpPr>
            <a:spLocks noGrp="1"/>
          </p:cNvSpPr>
          <p:nvPr>
            <p:ph type="body" sz="quarter" idx="11"/>
          </p:nvPr>
        </p:nvSpPr>
        <p:spPr/>
        <p:txBody>
          <a:bodyPr/>
          <a:lstStyle/>
          <a:p>
            <a:r>
              <a:rPr lang="en-US" dirty="0"/>
              <a:t>TS-9</a:t>
            </a:r>
          </a:p>
        </p:txBody>
      </p:sp>
    </p:spTree>
    <p:extLst>
      <p:ext uri="{BB962C8B-B14F-4D97-AF65-F5344CB8AC3E}">
        <p14:creationId xmlns:p14="http://schemas.microsoft.com/office/powerpoint/2010/main" val="3577287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CE29B7-7FD1-4AE5-B047-A7B9F34B6351}"/>
              </a:ext>
            </a:extLst>
          </p:cNvPr>
          <p:cNvSpPr>
            <a:spLocks noGrp="1"/>
          </p:cNvSpPr>
          <p:nvPr>
            <p:ph type="title"/>
          </p:nvPr>
        </p:nvSpPr>
        <p:spPr/>
        <p:txBody>
          <a:bodyPr>
            <a:normAutofit/>
          </a:bodyPr>
          <a:lstStyle/>
          <a:p>
            <a:r>
              <a:rPr lang="en-US" dirty="0"/>
              <a:t>During a Tsunami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E8F5259C-02D4-44A7-AA22-26EEE76B29AD}"/>
              </a:ext>
            </a:extLst>
          </p:cNvPr>
          <p:cNvSpPr>
            <a:spLocks noGrp="1"/>
          </p:cNvSpPr>
          <p:nvPr>
            <p:ph idx="1"/>
          </p:nvPr>
        </p:nvSpPr>
        <p:spPr/>
        <p:txBody>
          <a:bodyPr/>
          <a:lstStyle/>
          <a:p>
            <a:r>
              <a:rPr lang="en-US" dirty="0"/>
              <a:t>If out on ocean, be sure to get as far from coast as possible  </a:t>
            </a:r>
          </a:p>
          <a:p>
            <a:r>
              <a:rPr lang="en-US" dirty="0"/>
              <a:t>If your boat is in the harbor, only take your boat offshore if the local authority (harbor master or port captain) permits it and you have supplies to remain at sea for two or three days </a:t>
            </a:r>
          </a:p>
        </p:txBody>
      </p:sp>
      <p:sp>
        <p:nvSpPr>
          <p:cNvPr id="6" name="Content Placeholder 5">
            <a:extLst>
              <a:ext uri="{FF2B5EF4-FFF2-40B4-BE49-F238E27FC236}">
                <a16:creationId xmlns:a16="http://schemas.microsoft.com/office/drawing/2014/main" id="{A285D988-5131-4031-9599-5F2EF031218F}"/>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B39A08A3-E264-47B0-9FA3-08D75CF2DED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48C5FEEC-BF10-498B-9D57-3E52F4B44D60}"/>
              </a:ext>
            </a:extLst>
          </p:cNvPr>
          <p:cNvSpPr>
            <a:spLocks noGrp="1"/>
          </p:cNvSpPr>
          <p:nvPr>
            <p:ph type="body" sz="quarter" idx="11"/>
          </p:nvPr>
        </p:nvSpPr>
        <p:spPr/>
        <p:txBody>
          <a:bodyPr/>
          <a:lstStyle/>
          <a:p>
            <a:r>
              <a:rPr lang="en-US" dirty="0"/>
              <a:t>TS-10</a:t>
            </a:r>
          </a:p>
        </p:txBody>
      </p:sp>
    </p:spTree>
    <p:extLst>
      <p:ext uri="{BB962C8B-B14F-4D97-AF65-F5344CB8AC3E}">
        <p14:creationId xmlns:p14="http://schemas.microsoft.com/office/powerpoint/2010/main" val="3258426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C1E23E-3C21-43BB-83C6-C21632DDA46B}"/>
              </a:ext>
            </a:extLst>
          </p:cNvPr>
          <p:cNvSpPr>
            <a:spLocks noGrp="1"/>
          </p:cNvSpPr>
          <p:nvPr>
            <p:ph type="title"/>
          </p:nvPr>
        </p:nvSpPr>
        <p:spPr/>
        <p:txBody>
          <a:bodyPr>
            <a:normAutofit fontScale="90000"/>
          </a:bodyPr>
          <a:lstStyle/>
          <a:p>
            <a:r>
              <a:rPr lang="en-US" dirty="0"/>
              <a:t>Tsunamis and Earthquakes</a:t>
            </a:r>
          </a:p>
        </p:txBody>
      </p:sp>
      <p:sp>
        <p:nvSpPr>
          <p:cNvPr id="2" name="Content Placeholder 1">
            <a:extLst>
              <a:ext uri="{FF2B5EF4-FFF2-40B4-BE49-F238E27FC236}">
                <a16:creationId xmlns:a16="http://schemas.microsoft.com/office/drawing/2014/main" id="{199B6DEA-BDEC-479B-8D8E-C0DE79C3D22B}"/>
              </a:ext>
            </a:extLst>
          </p:cNvPr>
          <p:cNvSpPr>
            <a:spLocks noGrp="1"/>
          </p:cNvSpPr>
          <p:nvPr>
            <p:ph idx="1"/>
          </p:nvPr>
        </p:nvSpPr>
        <p:spPr/>
        <p:txBody>
          <a:bodyPr/>
          <a:lstStyle/>
          <a:p>
            <a:r>
              <a:rPr lang="en-US" dirty="0"/>
              <a:t>If a strong, coastal earthquake occurs: drop, cover, and hold on  </a:t>
            </a:r>
          </a:p>
          <a:p>
            <a:r>
              <a:rPr lang="en-US" dirty="0"/>
              <a:t>When shaking stops, walk quickly inland or to higher ground immediately  </a:t>
            </a:r>
          </a:p>
          <a:p>
            <a:pPr lvl="1"/>
            <a:r>
              <a:rPr lang="en-US" dirty="0"/>
              <a:t>Listen for an official evacuation notice </a:t>
            </a:r>
          </a:p>
          <a:p>
            <a:pPr lvl="1"/>
            <a:r>
              <a:rPr lang="en-US" dirty="0"/>
              <a:t>If given, leave immediately following the evacuation route  </a:t>
            </a:r>
          </a:p>
          <a:p>
            <a:pPr lvl="1"/>
            <a:r>
              <a:rPr lang="en-US" dirty="0"/>
              <a:t>Avoid downed power lines, and stay away from buildings and bridges</a:t>
            </a:r>
          </a:p>
        </p:txBody>
      </p:sp>
      <p:sp>
        <p:nvSpPr>
          <p:cNvPr id="6" name="Content Placeholder 5">
            <a:extLst>
              <a:ext uri="{FF2B5EF4-FFF2-40B4-BE49-F238E27FC236}">
                <a16:creationId xmlns:a16="http://schemas.microsoft.com/office/drawing/2014/main" id="{A512D484-DA87-4116-B0F0-D3D004C024BC}"/>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F042302B-A580-46D4-8C72-DF3DFE2672F3}"/>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289BE200-59B7-4B38-94BB-E4E244637892}"/>
              </a:ext>
            </a:extLst>
          </p:cNvPr>
          <p:cNvSpPr>
            <a:spLocks noGrp="1"/>
          </p:cNvSpPr>
          <p:nvPr>
            <p:ph type="body" sz="quarter" idx="11"/>
          </p:nvPr>
        </p:nvSpPr>
        <p:spPr/>
        <p:txBody>
          <a:bodyPr/>
          <a:lstStyle/>
          <a:p>
            <a:r>
              <a:rPr lang="en-US" dirty="0"/>
              <a:t>TS-11</a:t>
            </a:r>
          </a:p>
        </p:txBody>
      </p:sp>
    </p:spTree>
    <p:extLst>
      <p:ext uri="{BB962C8B-B14F-4D97-AF65-F5344CB8AC3E}">
        <p14:creationId xmlns:p14="http://schemas.microsoft.com/office/powerpoint/2010/main" val="2449310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4C7358-3B32-4616-813D-9933867AD36D}"/>
              </a:ext>
            </a:extLst>
          </p:cNvPr>
          <p:cNvSpPr>
            <a:spLocks noGrp="1"/>
          </p:cNvSpPr>
          <p:nvPr>
            <p:ph type="title"/>
          </p:nvPr>
        </p:nvSpPr>
        <p:spPr/>
        <p:txBody>
          <a:bodyPr/>
          <a:lstStyle/>
          <a:p>
            <a:r>
              <a:rPr lang="en-US" dirty="0"/>
              <a:t>After a Tsunami</a:t>
            </a:r>
          </a:p>
        </p:txBody>
      </p:sp>
      <p:sp>
        <p:nvSpPr>
          <p:cNvPr id="2" name="Content Placeholder 1">
            <a:extLst>
              <a:ext uri="{FF2B5EF4-FFF2-40B4-BE49-F238E27FC236}">
                <a16:creationId xmlns:a16="http://schemas.microsoft.com/office/drawing/2014/main" id="{5C81FCA8-0DFF-4662-B539-3474FB98404F}"/>
              </a:ext>
            </a:extLst>
          </p:cNvPr>
          <p:cNvSpPr>
            <a:spLocks noGrp="1"/>
          </p:cNvSpPr>
          <p:nvPr>
            <p:ph idx="1"/>
          </p:nvPr>
        </p:nvSpPr>
        <p:spPr/>
        <p:txBody>
          <a:bodyPr/>
          <a:lstStyle/>
          <a:p>
            <a:r>
              <a:rPr lang="en-US" dirty="0"/>
              <a:t>Return home only after local officials tell you that it is safe  </a:t>
            </a:r>
          </a:p>
          <a:p>
            <a:r>
              <a:rPr lang="en-US" dirty="0"/>
              <a:t>Do not attempt to drive through areas that are still flooded  </a:t>
            </a:r>
          </a:p>
          <a:p>
            <a:r>
              <a:rPr lang="en-US" dirty="0"/>
              <a:t>Avoid wading in floodwater, which can hide dangerous debris and may be contaminated  </a:t>
            </a:r>
          </a:p>
          <a:p>
            <a:r>
              <a:rPr lang="en-US" dirty="0"/>
              <a:t>Avoid fallen power lines or broken utility lines and immediately report those that you see </a:t>
            </a:r>
          </a:p>
          <a:p>
            <a:r>
              <a:rPr lang="en-US" dirty="0"/>
              <a:t>Stay out of damaged areas until told that it is safe to enter </a:t>
            </a:r>
          </a:p>
        </p:txBody>
      </p:sp>
      <p:sp>
        <p:nvSpPr>
          <p:cNvPr id="6" name="Content Placeholder 5">
            <a:extLst>
              <a:ext uri="{FF2B5EF4-FFF2-40B4-BE49-F238E27FC236}">
                <a16:creationId xmlns:a16="http://schemas.microsoft.com/office/drawing/2014/main" id="{3EA20923-D4A1-4EFC-8C9B-A8F55ABEEDF4}"/>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3831FDD9-B202-45D6-B0C4-9AFE4B527CC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0851EC19-86B6-4344-8EFE-2DE28EADF06F}"/>
              </a:ext>
            </a:extLst>
          </p:cNvPr>
          <p:cNvSpPr>
            <a:spLocks noGrp="1"/>
          </p:cNvSpPr>
          <p:nvPr>
            <p:ph type="body" sz="quarter" idx="11"/>
          </p:nvPr>
        </p:nvSpPr>
        <p:spPr/>
        <p:txBody>
          <a:bodyPr/>
          <a:lstStyle/>
          <a:p>
            <a:r>
              <a:rPr lang="en-US" dirty="0"/>
              <a:t>TS-12</a:t>
            </a:r>
          </a:p>
        </p:txBody>
      </p:sp>
    </p:spTree>
    <p:extLst>
      <p:ext uri="{BB962C8B-B14F-4D97-AF65-F5344CB8AC3E}">
        <p14:creationId xmlns:p14="http://schemas.microsoft.com/office/powerpoint/2010/main" val="1863880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2D6FCA-5E92-438E-B87B-523FEBCE647D}"/>
              </a:ext>
            </a:extLst>
          </p:cNvPr>
          <p:cNvSpPr>
            <a:spLocks noGrp="1"/>
          </p:cNvSpPr>
          <p:nvPr>
            <p:ph type="title"/>
          </p:nvPr>
        </p:nvSpPr>
        <p:spPr/>
        <p:txBody>
          <a:bodyPr>
            <a:normAutofit/>
          </a:bodyPr>
          <a:lstStyle/>
          <a:p>
            <a:r>
              <a:rPr lang="en-US" dirty="0"/>
              <a:t>After a Tsunami </a:t>
            </a:r>
            <a:r>
              <a:rPr lang="en-US" sz="600" dirty="0">
                <a:solidFill>
                  <a:srgbClr val="448431"/>
                </a:solidFill>
              </a:rPr>
              <a:t>(continued)</a:t>
            </a:r>
          </a:p>
        </p:txBody>
      </p:sp>
      <p:sp>
        <p:nvSpPr>
          <p:cNvPr id="2" name="Content Placeholder 1">
            <a:extLst>
              <a:ext uri="{FF2B5EF4-FFF2-40B4-BE49-F238E27FC236}">
                <a16:creationId xmlns:a16="http://schemas.microsoft.com/office/drawing/2014/main" id="{FE8640B2-5FEE-4C63-9712-3340E2612AE1}"/>
              </a:ext>
            </a:extLst>
          </p:cNvPr>
          <p:cNvSpPr>
            <a:spLocks noGrp="1"/>
          </p:cNvSpPr>
          <p:nvPr>
            <p:ph idx="1"/>
          </p:nvPr>
        </p:nvSpPr>
        <p:spPr/>
        <p:txBody>
          <a:bodyPr/>
          <a:lstStyle/>
          <a:p>
            <a:r>
              <a:rPr lang="en-US" dirty="0"/>
              <a:t>Be aware of areas where flooding may have occurred  </a:t>
            </a:r>
          </a:p>
          <a:p>
            <a:pPr lvl="1"/>
            <a:r>
              <a:rPr lang="en-US" dirty="0"/>
              <a:t>Roads and bridges may be damaged from impacts, and they could collapse under the weight of a vehicle </a:t>
            </a:r>
          </a:p>
          <a:p>
            <a:r>
              <a:rPr lang="en-US" dirty="0"/>
              <a:t>Stay out of damaged buildings </a:t>
            </a:r>
          </a:p>
          <a:p>
            <a:pPr lvl="1"/>
            <a:r>
              <a:rPr lang="en-US" dirty="0"/>
              <a:t>If your home was severely flooded, you may only be able to enter when officials say it is safe to do so </a:t>
            </a:r>
          </a:p>
          <a:p>
            <a:r>
              <a:rPr lang="en-US" dirty="0"/>
              <a:t>Throw out any food, even canned food, exposed to flood waters, as it may be contaminated </a:t>
            </a:r>
          </a:p>
        </p:txBody>
      </p:sp>
      <p:sp>
        <p:nvSpPr>
          <p:cNvPr id="6" name="Content Placeholder 5">
            <a:extLst>
              <a:ext uri="{FF2B5EF4-FFF2-40B4-BE49-F238E27FC236}">
                <a16:creationId xmlns:a16="http://schemas.microsoft.com/office/drawing/2014/main" id="{4422AD6D-B983-498D-BA62-BC63BFD8AF80}"/>
              </a:ext>
            </a:extLst>
          </p:cNvPr>
          <p:cNvSpPr>
            <a:spLocks noGrp="1"/>
          </p:cNvSpPr>
          <p:nvPr>
            <p:ph sz="quarter" idx="12"/>
          </p:nvPr>
        </p:nvSpPr>
        <p:spPr/>
        <p:txBody>
          <a:bodyPr/>
          <a:lstStyle/>
          <a:p>
            <a:r>
              <a:rPr lang="en-US" dirty="0"/>
              <a:t>PM TS-4</a:t>
            </a:r>
          </a:p>
        </p:txBody>
      </p:sp>
      <p:sp>
        <p:nvSpPr>
          <p:cNvPr id="4" name="Text Placeholder 3">
            <a:extLst>
              <a:ext uri="{FF2B5EF4-FFF2-40B4-BE49-F238E27FC236}">
                <a16:creationId xmlns:a16="http://schemas.microsoft.com/office/drawing/2014/main" id="{76D7B6E5-9502-49B1-BA49-B826B213EEC4}"/>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499195D8-FCDE-40B5-BA1C-BA6B788BB8DB}"/>
              </a:ext>
            </a:extLst>
          </p:cNvPr>
          <p:cNvSpPr>
            <a:spLocks noGrp="1"/>
          </p:cNvSpPr>
          <p:nvPr>
            <p:ph type="body" sz="quarter" idx="11"/>
          </p:nvPr>
        </p:nvSpPr>
        <p:spPr/>
        <p:txBody>
          <a:bodyPr/>
          <a:lstStyle/>
          <a:p>
            <a:r>
              <a:rPr lang="en-US" dirty="0"/>
              <a:t>TS-13</a:t>
            </a:r>
          </a:p>
        </p:txBody>
      </p:sp>
    </p:spTree>
    <p:extLst>
      <p:ext uri="{BB962C8B-B14F-4D97-AF65-F5344CB8AC3E}">
        <p14:creationId xmlns:p14="http://schemas.microsoft.com/office/powerpoint/2010/main" val="188582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46B943-F0AF-40A3-A326-C52B88CB9265}"/>
              </a:ext>
            </a:extLst>
          </p:cNvPr>
          <p:cNvSpPr>
            <a:spLocks noGrp="1"/>
          </p:cNvSpPr>
          <p:nvPr>
            <p:ph type="title"/>
          </p:nvPr>
        </p:nvSpPr>
        <p:spPr/>
        <p:txBody>
          <a:bodyPr>
            <a:normAutofit/>
          </a:bodyPr>
          <a:lstStyle/>
          <a:p>
            <a:r>
              <a:rPr lang="en-US" dirty="0"/>
              <a:t>Final Questions?</a:t>
            </a:r>
            <a:r>
              <a:rPr lang="en-US" sz="600" dirty="0">
                <a:solidFill>
                  <a:srgbClr val="448431"/>
                </a:solidFill>
              </a:rPr>
              <a:t> (Annex 11)</a:t>
            </a:r>
          </a:p>
        </p:txBody>
      </p:sp>
      <p:sp>
        <p:nvSpPr>
          <p:cNvPr id="2" name="Content Placeholder 1">
            <a:extLst>
              <a:ext uri="{FF2B5EF4-FFF2-40B4-BE49-F238E27FC236}">
                <a16:creationId xmlns:a16="http://schemas.microsoft.com/office/drawing/2014/main" id="{2E90EDE3-92CB-4DCD-A974-57CD6691CDC9}"/>
              </a:ext>
            </a:extLst>
          </p:cNvPr>
          <p:cNvSpPr>
            <a:spLocks noGrp="1"/>
          </p:cNvSpPr>
          <p:nvPr>
            <p:ph idx="1"/>
          </p:nvPr>
        </p:nvSpPr>
        <p:spPr/>
        <p:txBody>
          <a:bodyPr anchor="ctr"/>
          <a:lstStyle/>
          <a:p>
            <a:pPr algn="ctr"/>
            <a:r>
              <a:rPr lang="en-US" dirty="0"/>
              <a:t>Additional questions, comments, or concerns about tsunamis?</a:t>
            </a:r>
          </a:p>
        </p:txBody>
      </p:sp>
      <p:sp>
        <p:nvSpPr>
          <p:cNvPr id="7" name="Text Placeholder 6">
            <a:extLst>
              <a:ext uri="{FF2B5EF4-FFF2-40B4-BE49-F238E27FC236}">
                <a16:creationId xmlns:a16="http://schemas.microsoft.com/office/drawing/2014/main" id="{F9D0FDCA-E71C-431B-A61A-AB875F3D9009}"/>
              </a:ext>
            </a:extLst>
          </p:cNvPr>
          <p:cNvSpPr>
            <a:spLocks noGrp="1"/>
          </p:cNvSpPr>
          <p:nvPr>
            <p:ph type="body" sz="quarter" idx="10"/>
          </p:nvPr>
        </p:nvSpPr>
        <p:spPr/>
        <p:txBody>
          <a:bodyPr/>
          <a:lstStyle/>
          <a:p>
            <a:r>
              <a:rPr lang="en-US" dirty="0"/>
              <a:t>CERT Hazard Annex: Tsunami</a:t>
            </a:r>
          </a:p>
        </p:txBody>
      </p:sp>
      <p:sp>
        <p:nvSpPr>
          <p:cNvPr id="8" name="Text Placeholder 7">
            <a:extLst>
              <a:ext uri="{FF2B5EF4-FFF2-40B4-BE49-F238E27FC236}">
                <a16:creationId xmlns:a16="http://schemas.microsoft.com/office/drawing/2014/main" id="{E22DF2B4-3887-47A9-A51E-1FA312513EA0}"/>
              </a:ext>
            </a:extLst>
          </p:cNvPr>
          <p:cNvSpPr>
            <a:spLocks noGrp="1"/>
          </p:cNvSpPr>
          <p:nvPr>
            <p:ph type="body" sz="quarter" idx="11"/>
          </p:nvPr>
        </p:nvSpPr>
        <p:spPr/>
        <p:txBody>
          <a:bodyPr/>
          <a:lstStyle/>
          <a:p>
            <a:r>
              <a:rPr lang="en-US" dirty="0"/>
              <a:t>TS-14</a:t>
            </a:r>
          </a:p>
        </p:txBody>
      </p:sp>
    </p:spTree>
    <p:extLst>
      <p:ext uri="{BB962C8B-B14F-4D97-AF65-F5344CB8AC3E}">
        <p14:creationId xmlns:p14="http://schemas.microsoft.com/office/powerpoint/2010/main" val="20172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DC5C41E-43A7-B146-BB91-E549C76D7F81}"/>
              </a:ext>
            </a:extLst>
          </p:cNvPr>
          <p:cNvSpPr>
            <a:spLocks noGrp="1"/>
          </p:cNvSpPr>
          <p:nvPr>
            <p:ph type="title"/>
          </p:nvPr>
        </p:nvSpPr>
        <p:spPr>
          <a:xfrm>
            <a:off x="618017" y="2174712"/>
            <a:ext cx="7886700" cy="1325563"/>
          </a:xfrm>
        </p:spPr>
        <p:txBody>
          <a:bodyPr>
            <a:normAutofit/>
          </a:bodyPr>
          <a:lstStyle/>
          <a:p>
            <a:pPr lvl="0" algn="ctr">
              <a:spcBef>
                <a:spcPts val="1000"/>
              </a:spcBef>
            </a:pPr>
            <a:r>
              <a:rPr lang="en-US" sz="3400" b="1" dirty="0">
                <a:solidFill>
                  <a:sysClr val="windowText" lastClr="000000"/>
                </a:solidFill>
                <a:latin typeface="Arial" panose="020B0604020202020204" pitchFamily="34" charset="0"/>
                <a:ea typeface="+mn-ea"/>
                <a:cs typeface="Arial" panose="020B0604020202020204" pitchFamily="34" charset="0"/>
              </a:rPr>
              <a:t>Tsunami</a:t>
            </a:r>
          </a:p>
        </p:txBody>
      </p:sp>
      <p:sp>
        <p:nvSpPr>
          <p:cNvPr id="3" name="Text Placeholder 2">
            <a:extLst>
              <a:ext uri="{FF2B5EF4-FFF2-40B4-BE49-F238E27FC236}">
                <a16:creationId xmlns:a16="http://schemas.microsoft.com/office/drawing/2014/main" id="{62304A43-18D3-413B-AF16-6BDC728B02AB}"/>
              </a:ext>
            </a:extLst>
          </p:cNvPr>
          <p:cNvSpPr>
            <a:spLocks noGrp="1"/>
          </p:cNvSpPr>
          <p:nvPr>
            <p:ph type="body" sz="quarter" idx="11"/>
          </p:nvPr>
        </p:nvSpPr>
        <p:spPr>
          <a:xfrm>
            <a:off x="-31899" y="1710956"/>
            <a:ext cx="9144000" cy="725488"/>
          </a:xfrm>
        </p:spPr>
        <p:txBody>
          <a:bodyPr>
            <a:noAutofit/>
          </a:bodyPr>
          <a:lstStyle/>
          <a:p>
            <a:r>
              <a:rPr lang="en-US" sz="5000" dirty="0"/>
              <a:t> </a:t>
            </a:r>
            <a:r>
              <a:rPr lang="en-US" sz="5000" dirty="0">
                <a:solidFill>
                  <a:schemeClr val="bg1"/>
                </a:solidFill>
              </a:rPr>
              <a:t>CERT</a:t>
            </a:r>
            <a:r>
              <a:rPr lang="en-US" sz="5000" dirty="0"/>
              <a:t> </a:t>
            </a:r>
            <a:r>
              <a:rPr lang="en-US" sz="5000" dirty="0">
                <a:solidFill>
                  <a:schemeClr val="bg1"/>
                </a:solidFill>
              </a:rPr>
              <a:t>Hazard</a:t>
            </a:r>
            <a:r>
              <a:rPr lang="en-US" sz="5000" dirty="0"/>
              <a:t> </a:t>
            </a:r>
            <a:r>
              <a:rPr lang="en-US" sz="5000" dirty="0">
                <a:solidFill>
                  <a:schemeClr val="bg1"/>
                </a:solidFill>
              </a:rPr>
              <a:t>Annex</a:t>
            </a:r>
            <a:r>
              <a:rPr lang="en-US" sz="500" dirty="0">
                <a:solidFill>
                  <a:srgbClr val="448431"/>
                </a:solidFill>
              </a:rPr>
              <a:t> 11</a:t>
            </a:r>
          </a:p>
        </p:txBody>
      </p:sp>
    </p:spTree>
    <p:extLst>
      <p:ext uri="{BB962C8B-B14F-4D97-AF65-F5344CB8AC3E}">
        <p14:creationId xmlns:p14="http://schemas.microsoft.com/office/powerpoint/2010/main" val="2293183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043D4A-EAC1-4326-BAB3-8F07760C51A4}"/>
              </a:ext>
            </a:extLst>
          </p:cNvPr>
          <p:cNvSpPr>
            <a:spLocks noGrp="1"/>
          </p:cNvSpPr>
          <p:nvPr>
            <p:ph type="title"/>
          </p:nvPr>
        </p:nvSpPr>
        <p:spPr/>
        <p:txBody>
          <a:bodyPr>
            <a:normAutofit/>
          </a:bodyPr>
          <a:lstStyle/>
          <a:p>
            <a:r>
              <a:rPr lang="en-US" dirty="0"/>
              <a:t>Introduction</a:t>
            </a:r>
            <a:r>
              <a:rPr lang="en-US" sz="600" dirty="0">
                <a:solidFill>
                  <a:srgbClr val="448431"/>
                </a:solidFill>
              </a:rPr>
              <a:t> (Annex 11)</a:t>
            </a:r>
          </a:p>
        </p:txBody>
      </p:sp>
      <p:sp>
        <p:nvSpPr>
          <p:cNvPr id="2" name="Content Placeholder 1">
            <a:extLst>
              <a:ext uri="{FF2B5EF4-FFF2-40B4-BE49-F238E27FC236}">
                <a16:creationId xmlns:a16="http://schemas.microsoft.com/office/drawing/2014/main" id="{BC8056D9-8C28-419E-B466-F91FE27DC46C}"/>
              </a:ext>
            </a:extLst>
          </p:cNvPr>
          <p:cNvSpPr>
            <a:spLocks noGrp="1"/>
          </p:cNvSpPr>
          <p:nvPr>
            <p:ph idx="1"/>
          </p:nvPr>
        </p:nvSpPr>
        <p:spPr/>
        <p:txBody>
          <a:bodyPr/>
          <a:lstStyle/>
          <a:p>
            <a:r>
              <a:rPr lang="en-US" dirty="0"/>
              <a:t>A tsunami can strike anywhere along most of the United States coastline, and points inland  </a:t>
            </a:r>
          </a:p>
          <a:p>
            <a:r>
              <a:rPr lang="en-US" dirty="0"/>
              <a:t>Tsunamis have caused more than 700 deaths— most from drowning—and have generated nearly $2 billion in damage to United States coastal states and territories  </a:t>
            </a:r>
          </a:p>
          <a:p>
            <a:pPr lvl="1"/>
            <a:r>
              <a:rPr lang="en-US" dirty="0"/>
              <a:t>Tsunamis are most destructive in bays and harbors  </a:t>
            </a:r>
          </a:p>
          <a:p>
            <a:r>
              <a:rPr lang="en-US" dirty="0"/>
              <a:t>Tsunamis are a made up of a series of waves; individual waves can reach as high as 200 feet </a:t>
            </a:r>
          </a:p>
        </p:txBody>
      </p:sp>
      <p:sp>
        <p:nvSpPr>
          <p:cNvPr id="6" name="Content Placeholder 5">
            <a:extLst>
              <a:ext uri="{FF2B5EF4-FFF2-40B4-BE49-F238E27FC236}">
                <a16:creationId xmlns:a16="http://schemas.microsoft.com/office/drawing/2014/main" id="{99CCA8E9-30A5-4A41-A1F0-4B317313C87E}"/>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AE269367-590A-4B01-85EE-47F3E713504B}"/>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5E7BCF37-6535-43C4-A19D-4C76A60F4C8B}"/>
              </a:ext>
            </a:extLst>
          </p:cNvPr>
          <p:cNvSpPr>
            <a:spLocks noGrp="1"/>
          </p:cNvSpPr>
          <p:nvPr>
            <p:ph type="body" sz="quarter" idx="11"/>
          </p:nvPr>
        </p:nvSpPr>
        <p:spPr/>
        <p:txBody>
          <a:bodyPr/>
          <a:lstStyle/>
          <a:p>
            <a:r>
              <a:rPr lang="en-US" dirty="0"/>
              <a:t>TS-1</a:t>
            </a:r>
          </a:p>
        </p:txBody>
      </p:sp>
    </p:spTree>
    <p:extLst>
      <p:ext uri="{BB962C8B-B14F-4D97-AF65-F5344CB8AC3E}">
        <p14:creationId xmlns:p14="http://schemas.microsoft.com/office/powerpoint/2010/main" val="4244892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76FD21-A6AC-4873-8DED-FD335EEB10A5}"/>
              </a:ext>
            </a:extLst>
          </p:cNvPr>
          <p:cNvSpPr>
            <a:spLocks noGrp="1"/>
          </p:cNvSpPr>
          <p:nvPr>
            <p:ph type="title"/>
          </p:nvPr>
        </p:nvSpPr>
        <p:spPr/>
        <p:txBody>
          <a:bodyPr/>
          <a:lstStyle/>
          <a:p>
            <a:r>
              <a:rPr lang="en-US" dirty="0"/>
              <a:t>Tsunami Impacts</a:t>
            </a:r>
          </a:p>
        </p:txBody>
      </p:sp>
      <p:sp>
        <p:nvSpPr>
          <p:cNvPr id="2" name="Content Placeholder 1">
            <a:extLst>
              <a:ext uri="{FF2B5EF4-FFF2-40B4-BE49-F238E27FC236}">
                <a16:creationId xmlns:a16="http://schemas.microsoft.com/office/drawing/2014/main" id="{D63F7E49-566F-4B77-AEAA-C1517D50616B}"/>
              </a:ext>
            </a:extLst>
          </p:cNvPr>
          <p:cNvSpPr>
            <a:spLocks noGrp="1"/>
          </p:cNvSpPr>
          <p:nvPr>
            <p:ph idx="1"/>
          </p:nvPr>
        </p:nvSpPr>
        <p:spPr/>
        <p:txBody>
          <a:bodyPr/>
          <a:lstStyle/>
          <a:p>
            <a:r>
              <a:rPr lang="en-US" dirty="0"/>
              <a:t>Fatalities </a:t>
            </a:r>
          </a:p>
          <a:p>
            <a:pPr lvl="1"/>
            <a:r>
              <a:rPr lang="en-US" dirty="0"/>
              <a:t>Typically caused by drowning </a:t>
            </a:r>
          </a:p>
          <a:p>
            <a:r>
              <a:rPr lang="en-US" dirty="0"/>
              <a:t>Disruptions</a:t>
            </a:r>
          </a:p>
          <a:p>
            <a:pPr lvl="1"/>
            <a:r>
              <a:rPr lang="en-US" dirty="0"/>
              <a:t>Interrupts transportation, power, and other vital community infrastructure </a:t>
            </a:r>
          </a:p>
          <a:p>
            <a:pPr lvl="1"/>
            <a:r>
              <a:rPr lang="en-US" dirty="0"/>
              <a:t>Devastation of coastal areas </a:t>
            </a:r>
          </a:p>
          <a:p>
            <a:pPr lvl="1"/>
            <a:r>
              <a:rPr lang="en-US" dirty="0"/>
              <a:t>Generates economic losses </a:t>
            </a:r>
          </a:p>
        </p:txBody>
      </p:sp>
      <p:sp>
        <p:nvSpPr>
          <p:cNvPr id="6" name="Content Placeholder 5">
            <a:extLst>
              <a:ext uri="{FF2B5EF4-FFF2-40B4-BE49-F238E27FC236}">
                <a16:creationId xmlns:a16="http://schemas.microsoft.com/office/drawing/2014/main" id="{06A43491-F713-4EEA-9A39-AA115AC22E86}"/>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C3FF2272-45F2-4F55-9184-9AF64B56BE86}"/>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55657D9-0D16-465A-ABA7-87379035B84E}"/>
              </a:ext>
            </a:extLst>
          </p:cNvPr>
          <p:cNvSpPr>
            <a:spLocks noGrp="1"/>
          </p:cNvSpPr>
          <p:nvPr>
            <p:ph type="body" sz="quarter" idx="11"/>
          </p:nvPr>
        </p:nvSpPr>
        <p:spPr/>
        <p:txBody>
          <a:bodyPr/>
          <a:lstStyle/>
          <a:p>
            <a:r>
              <a:rPr lang="en-US" dirty="0"/>
              <a:t>TS-2</a:t>
            </a:r>
          </a:p>
        </p:txBody>
      </p:sp>
    </p:spTree>
    <p:extLst>
      <p:ext uri="{BB962C8B-B14F-4D97-AF65-F5344CB8AC3E}">
        <p14:creationId xmlns:p14="http://schemas.microsoft.com/office/powerpoint/2010/main" val="34564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0A3E6D-3D1A-4A80-8F87-2FFA6192D287}"/>
              </a:ext>
            </a:extLst>
          </p:cNvPr>
          <p:cNvSpPr>
            <a:spLocks noGrp="1"/>
          </p:cNvSpPr>
          <p:nvPr>
            <p:ph type="title"/>
          </p:nvPr>
        </p:nvSpPr>
        <p:spPr/>
        <p:txBody>
          <a:bodyPr/>
          <a:lstStyle/>
          <a:p>
            <a:r>
              <a:rPr lang="en-US" dirty="0"/>
              <a:t>Tsunami Facts</a:t>
            </a:r>
          </a:p>
        </p:txBody>
      </p:sp>
      <p:sp>
        <p:nvSpPr>
          <p:cNvPr id="2" name="Content Placeholder 1">
            <a:extLst>
              <a:ext uri="{FF2B5EF4-FFF2-40B4-BE49-F238E27FC236}">
                <a16:creationId xmlns:a16="http://schemas.microsoft.com/office/drawing/2014/main" id="{AF4C7CF2-1A06-4B86-8B81-C485574025C4}"/>
              </a:ext>
            </a:extLst>
          </p:cNvPr>
          <p:cNvSpPr>
            <a:spLocks noGrp="1"/>
          </p:cNvSpPr>
          <p:nvPr>
            <p:ph idx="1"/>
          </p:nvPr>
        </p:nvSpPr>
        <p:spPr/>
        <p:txBody>
          <a:bodyPr/>
          <a:lstStyle/>
          <a:p>
            <a:r>
              <a:rPr lang="en-US" dirty="0"/>
              <a:t>Tsunamis can travel upstream in coastal estuaries and rivers </a:t>
            </a:r>
          </a:p>
          <a:p>
            <a:r>
              <a:rPr lang="en-US" dirty="0"/>
              <a:t>The first wave of a tsunami may not be the largest  </a:t>
            </a:r>
          </a:p>
          <a:p>
            <a:r>
              <a:rPr lang="en-US" dirty="0"/>
              <a:t>A tsunami may impact coasts differently, depending on underwater land formation and the angle of the waves approaching the coast</a:t>
            </a:r>
          </a:p>
        </p:txBody>
      </p:sp>
      <p:sp>
        <p:nvSpPr>
          <p:cNvPr id="6" name="Content Placeholder 5">
            <a:extLst>
              <a:ext uri="{FF2B5EF4-FFF2-40B4-BE49-F238E27FC236}">
                <a16:creationId xmlns:a16="http://schemas.microsoft.com/office/drawing/2014/main" id="{8AC591A0-97B0-449C-B6DE-4767120A94A4}"/>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CFBDFC18-6C57-4B55-9EFD-EA0F4AE96CBA}"/>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3F90E3A3-4D7F-43E9-9B3E-AE5DB677A121}"/>
              </a:ext>
            </a:extLst>
          </p:cNvPr>
          <p:cNvSpPr>
            <a:spLocks noGrp="1"/>
          </p:cNvSpPr>
          <p:nvPr>
            <p:ph type="body" sz="quarter" idx="11"/>
          </p:nvPr>
        </p:nvSpPr>
        <p:spPr/>
        <p:txBody>
          <a:bodyPr/>
          <a:lstStyle/>
          <a:p>
            <a:r>
              <a:rPr lang="en-US" dirty="0"/>
              <a:t>TS-3</a:t>
            </a:r>
          </a:p>
        </p:txBody>
      </p:sp>
    </p:spTree>
    <p:extLst>
      <p:ext uri="{BB962C8B-B14F-4D97-AF65-F5344CB8AC3E}">
        <p14:creationId xmlns:p14="http://schemas.microsoft.com/office/powerpoint/2010/main" val="3201004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D91509-5181-4CE2-B1E8-A8BD1A59471E}"/>
              </a:ext>
            </a:extLst>
          </p:cNvPr>
          <p:cNvSpPr>
            <a:spLocks noGrp="1"/>
          </p:cNvSpPr>
          <p:nvPr>
            <p:ph type="title"/>
          </p:nvPr>
        </p:nvSpPr>
        <p:spPr/>
        <p:txBody>
          <a:bodyPr/>
          <a:lstStyle/>
          <a:p>
            <a:r>
              <a:rPr lang="en-US" dirty="0"/>
              <a:t>Tsunami Preparedness</a:t>
            </a:r>
          </a:p>
        </p:txBody>
      </p:sp>
      <p:sp>
        <p:nvSpPr>
          <p:cNvPr id="2" name="Content Placeholder 1">
            <a:extLst>
              <a:ext uri="{FF2B5EF4-FFF2-40B4-BE49-F238E27FC236}">
                <a16:creationId xmlns:a16="http://schemas.microsoft.com/office/drawing/2014/main" id="{4CB1D7F8-AAB5-43E3-9516-BDACC411C352}"/>
              </a:ext>
            </a:extLst>
          </p:cNvPr>
          <p:cNvSpPr>
            <a:spLocks noGrp="1"/>
          </p:cNvSpPr>
          <p:nvPr>
            <p:ph idx="1"/>
          </p:nvPr>
        </p:nvSpPr>
        <p:spPr/>
        <p:txBody>
          <a:bodyPr/>
          <a:lstStyle/>
          <a:p>
            <a:r>
              <a:rPr lang="en-US" dirty="0"/>
              <a:t>Know the tsunami risk in your area </a:t>
            </a:r>
          </a:p>
          <a:p>
            <a:pPr lvl="1"/>
            <a:r>
              <a:rPr lang="en-US" dirty="0"/>
              <a:t>Find local inundation zones and evacuation plans for your home, work, and places you frequent </a:t>
            </a:r>
          </a:p>
          <a:p>
            <a:r>
              <a:rPr lang="en-US" dirty="0"/>
              <a:t>Learn the natural signs of a potential tsunami </a:t>
            </a:r>
          </a:p>
          <a:p>
            <a:r>
              <a:rPr lang="en-US" dirty="0"/>
              <a:t>If you live/work in an area at risk from tsunamis, be ready to evacuate if directed  </a:t>
            </a:r>
          </a:p>
          <a:p>
            <a:pPr lvl="1"/>
            <a:r>
              <a:rPr lang="en-US" dirty="0"/>
              <a:t>If visiting an area at risk from tsunamis, check with the hotel, motel, or campground operators for evacuation information </a:t>
            </a:r>
          </a:p>
        </p:txBody>
      </p:sp>
      <p:sp>
        <p:nvSpPr>
          <p:cNvPr id="6" name="Content Placeholder 5">
            <a:extLst>
              <a:ext uri="{FF2B5EF4-FFF2-40B4-BE49-F238E27FC236}">
                <a16:creationId xmlns:a16="http://schemas.microsoft.com/office/drawing/2014/main" id="{D69786E7-C4AD-468F-BF93-D869DB2BCA22}"/>
              </a:ext>
            </a:extLst>
          </p:cNvPr>
          <p:cNvSpPr>
            <a:spLocks noGrp="1"/>
          </p:cNvSpPr>
          <p:nvPr>
            <p:ph sz="quarter" idx="12"/>
          </p:nvPr>
        </p:nvSpPr>
        <p:spPr/>
        <p:txBody>
          <a:bodyPr/>
          <a:lstStyle/>
          <a:p>
            <a:r>
              <a:rPr lang="en-US" dirty="0"/>
              <a:t>PM TS-1</a:t>
            </a:r>
          </a:p>
        </p:txBody>
      </p:sp>
      <p:sp>
        <p:nvSpPr>
          <p:cNvPr id="4" name="Text Placeholder 3">
            <a:extLst>
              <a:ext uri="{FF2B5EF4-FFF2-40B4-BE49-F238E27FC236}">
                <a16:creationId xmlns:a16="http://schemas.microsoft.com/office/drawing/2014/main" id="{3AB74E22-C4C4-4AB1-9328-3B031EAA4440}"/>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51D8529-52BB-4485-B458-1612489308DF}"/>
              </a:ext>
            </a:extLst>
          </p:cNvPr>
          <p:cNvSpPr>
            <a:spLocks noGrp="1"/>
          </p:cNvSpPr>
          <p:nvPr>
            <p:ph type="body" sz="quarter" idx="11"/>
          </p:nvPr>
        </p:nvSpPr>
        <p:spPr/>
        <p:txBody>
          <a:bodyPr/>
          <a:lstStyle/>
          <a:p>
            <a:r>
              <a:rPr lang="en-US" dirty="0"/>
              <a:t>TS-4</a:t>
            </a:r>
          </a:p>
        </p:txBody>
      </p:sp>
    </p:spTree>
    <p:extLst>
      <p:ext uri="{BB962C8B-B14F-4D97-AF65-F5344CB8AC3E}">
        <p14:creationId xmlns:p14="http://schemas.microsoft.com/office/powerpoint/2010/main" val="3998407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BAA090-941E-40BD-9C76-FAC1BC5403A2}"/>
              </a:ext>
            </a:extLst>
          </p:cNvPr>
          <p:cNvSpPr>
            <a:spLocks noGrp="1"/>
          </p:cNvSpPr>
          <p:nvPr>
            <p:ph type="title"/>
          </p:nvPr>
        </p:nvSpPr>
        <p:spPr/>
        <p:txBody>
          <a:bodyPr>
            <a:normAutofit/>
          </a:bodyPr>
          <a:lstStyle/>
          <a:p>
            <a:r>
              <a:rPr lang="en-US" dirty="0"/>
              <a:t>Tsunami Preparedness </a:t>
            </a:r>
            <a:r>
              <a:rPr lang="en-US" sz="100" dirty="0">
                <a:solidFill>
                  <a:srgbClr val="448431"/>
                </a:solidFill>
              </a:rPr>
              <a:t>(continued)</a:t>
            </a:r>
          </a:p>
        </p:txBody>
      </p:sp>
      <p:sp>
        <p:nvSpPr>
          <p:cNvPr id="2" name="Content Placeholder 1">
            <a:extLst>
              <a:ext uri="{FF2B5EF4-FFF2-40B4-BE49-F238E27FC236}">
                <a16:creationId xmlns:a16="http://schemas.microsoft.com/office/drawing/2014/main" id="{B761F94F-890E-4D3B-A82F-8342F1ED0E98}"/>
              </a:ext>
            </a:extLst>
          </p:cNvPr>
          <p:cNvSpPr>
            <a:spLocks noGrp="1"/>
          </p:cNvSpPr>
          <p:nvPr>
            <p:ph idx="1"/>
          </p:nvPr>
        </p:nvSpPr>
        <p:spPr/>
        <p:txBody>
          <a:bodyPr/>
          <a:lstStyle/>
          <a:p>
            <a:r>
              <a:rPr lang="en-US" dirty="0"/>
              <a:t>Discuss tsunamis with your family </a:t>
            </a:r>
          </a:p>
          <a:p>
            <a:r>
              <a:rPr lang="en-US" dirty="0"/>
              <a:t>Develop personal and family evacuation plans based on local plans </a:t>
            </a:r>
          </a:p>
          <a:p>
            <a:r>
              <a:rPr lang="en-US" dirty="0"/>
              <a:t>Talk to your insurance agent </a:t>
            </a:r>
          </a:p>
          <a:p>
            <a:r>
              <a:rPr lang="en-US" dirty="0"/>
              <a:t>Use NOAA Weather Radio and learn about and subscribe to local tsunami alerts and warnings </a:t>
            </a:r>
          </a:p>
        </p:txBody>
      </p:sp>
      <p:sp>
        <p:nvSpPr>
          <p:cNvPr id="6" name="Content Placeholder 5">
            <a:extLst>
              <a:ext uri="{FF2B5EF4-FFF2-40B4-BE49-F238E27FC236}">
                <a16:creationId xmlns:a16="http://schemas.microsoft.com/office/drawing/2014/main" id="{15C510FD-DC45-4700-99E0-C974EA8557F6}"/>
              </a:ext>
            </a:extLst>
          </p:cNvPr>
          <p:cNvSpPr>
            <a:spLocks noGrp="1"/>
          </p:cNvSpPr>
          <p:nvPr>
            <p:ph sz="quarter" idx="12"/>
          </p:nvPr>
        </p:nvSpPr>
        <p:spPr/>
        <p:txBody>
          <a:bodyPr/>
          <a:lstStyle/>
          <a:p>
            <a:r>
              <a:rPr lang="en-US" dirty="0"/>
              <a:t>PM TS-2</a:t>
            </a:r>
          </a:p>
        </p:txBody>
      </p:sp>
      <p:sp>
        <p:nvSpPr>
          <p:cNvPr id="4" name="Text Placeholder 3">
            <a:extLst>
              <a:ext uri="{FF2B5EF4-FFF2-40B4-BE49-F238E27FC236}">
                <a16:creationId xmlns:a16="http://schemas.microsoft.com/office/drawing/2014/main" id="{27B28260-5E67-475B-ACEB-A3FC42668190}"/>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71C557F3-7FB5-4714-9B68-FDDEE25485A7}"/>
              </a:ext>
            </a:extLst>
          </p:cNvPr>
          <p:cNvSpPr>
            <a:spLocks noGrp="1"/>
          </p:cNvSpPr>
          <p:nvPr>
            <p:ph type="body" sz="quarter" idx="11"/>
          </p:nvPr>
        </p:nvSpPr>
        <p:spPr/>
        <p:txBody>
          <a:bodyPr/>
          <a:lstStyle/>
          <a:p>
            <a:r>
              <a:rPr lang="en-US" dirty="0"/>
              <a:t>TS-5</a:t>
            </a:r>
          </a:p>
        </p:txBody>
      </p:sp>
    </p:spTree>
    <p:extLst>
      <p:ext uri="{BB962C8B-B14F-4D97-AF65-F5344CB8AC3E}">
        <p14:creationId xmlns:p14="http://schemas.microsoft.com/office/powerpoint/2010/main" val="780167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F00578-6488-4CD3-980B-1672D2CC558A}"/>
              </a:ext>
            </a:extLst>
          </p:cNvPr>
          <p:cNvSpPr>
            <a:spLocks noGrp="1"/>
          </p:cNvSpPr>
          <p:nvPr>
            <p:ph type="title"/>
          </p:nvPr>
        </p:nvSpPr>
        <p:spPr/>
        <p:txBody>
          <a:bodyPr>
            <a:normAutofit/>
          </a:bodyPr>
          <a:lstStyle/>
          <a:p>
            <a:r>
              <a:rPr lang="en-US" dirty="0"/>
              <a:t>Protecting Property </a:t>
            </a:r>
            <a:r>
              <a:rPr lang="en-US" sz="500" dirty="0">
                <a:solidFill>
                  <a:srgbClr val="448431"/>
                </a:solidFill>
              </a:rPr>
              <a:t>(continued)</a:t>
            </a:r>
          </a:p>
        </p:txBody>
      </p:sp>
      <p:sp>
        <p:nvSpPr>
          <p:cNvPr id="2" name="Content Placeholder 1">
            <a:extLst>
              <a:ext uri="{FF2B5EF4-FFF2-40B4-BE49-F238E27FC236}">
                <a16:creationId xmlns:a16="http://schemas.microsoft.com/office/drawing/2014/main" id="{D8639266-5D42-4EE5-9C50-78EE2B608C71}"/>
              </a:ext>
            </a:extLst>
          </p:cNvPr>
          <p:cNvSpPr>
            <a:spLocks noGrp="1"/>
          </p:cNvSpPr>
          <p:nvPr>
            <p:ph idx="1"/>
          </p:nvPr>
        </p:nvSpPr>
        <p:spPr/>
        <p:txBody>
          <a:bodyPr/>
          <a:lstStyle/>
          <a:p>
            <a:r>
              <a:rPr lang="en-US" dirty="0"/>
              <a:t>Avoid building or living within several hundred feet of the coastline  </a:t>
            </a:r>
          </a:p>
          <a:p>
            <a:pPr lvl="1"/>
            <a:r>
              <a:rPr lang="en-US" dirty="0"/>
              <a:t>These areas are most likely to experience damage from tsunamis, strong winds, or coastal storms  </a:t>
            </a:r>
          </a:p>
          <a:p>
            <a:r>
              <a:rPr lang="en-US" dirty="0"/>
              <a:t>Elevate coastal homes </a:t>
            </a:r>
          </a:p>
          <a:p>
            <a:pPr lvl="1"/>
            <a:r>
              <a:rPr lang="en-US" dirty="0"/>
              <a:t>Most tsunamis are less than 10 feet high  </a:t>
            </a:r>
          </a:p>
          <a:p>
            <a:r>
              <a:rPr lang="en-US" dirty="0"/>
              <a:t>Consult with a professional for advice about ways to make your house more resistant to a tsunami </a:t>
            </a:r>
          </a:p>
        </p:txBody>
      </p:sp>
      <p:sp>
        <p:nvSpPr>
          <p:cNvPr id="6" name="Content Placeholder 5">
            <a:extLst>
              <a:ext uri="{FF2B5EF4-FFF2-40B4-BE49-F238E27FC236}">
                <a16:creationId xmlns:a16="http://schemas.microsoft.com/office/drawing/2014/main" id="{B5FF2B5C-ADC7-40A7-B914-6A556CD6D66D}"/>
              </a:ext>
            </a:extLst>
          </p:cNvPr>
          <p:cNvSpPr>
            <a:spLocks noGrp="1"/>
          </p:cNvSpPr>
          <p:nvPr>
            <p:ph sz="quarter" idx="12"/>
          </p:nvPr>
        </p:nvSpPr>
        <p:spPr/>
        <p:txBody>
          <a:bodyPr/>
          <a:lstStyle/>
          <a:p>
            <a:r>
              <a:rPr lang="en-US" dirty="0"/>
              <a:t>PM TS-2</a:t>
            </a:r>
          </a:p>
        </p:txBody>
      </p:sp>
      <p:sp>
        <p:nvSpPr>
          <p:cNvPr id="4" name="Text Placeholder 3">
            <a:extLst>
              <a:ext uri="{FF2B5EF4-FFF2-40B4-BE49-F238E27FC236}">
                <a16:creationId xmlns:a16="http://schemas.microsoft.com/office/drawing/2014/main" id="{C1C6B6DE-2518-40BE-BEB9-849A3A59F04F}"/>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54950C49-B8B3-4117-A136-F27A640030B8}"/>
              </a:ext>
            </a:extLst>
          </p:cNvPr>
          <p:cNvSpPr>
            <a:spLocks noGrp="1"/>
          </p:cNvSpPr>
          <p:nvPr>
            <p:ph type="body" sz="quarter" idx="11"/>
          </p:nvPr>
        </p:nvSpPr>
        <p:spPr/>
        <p:txBody>
          <a:bodyPr/>
          <a:lstStyle/>
          <a:p>
            <a:r>
              <a:rPr lang="en-US" dirty="0"/>
              <a:t>TS-6</a:t>
            </a:r>
          </a:p>
        </p:txBody>
      </p:sp>
    </p:spTree>
    <p:extLst>
      <p:ext uri="{BB962C8B-B14F-4D97-AF65-F5344CB8AC3E}">
        <p14:creationId xmlns:p14="http://schemas.microsoft.com/office/powerpoint/2010/main" val="815292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A447B3-208B-4707-8E3D-6BCD9D7B2879}"/>
              </a:ext>
            </a:extLst>
          </p:cNvPr>
          <p:cNvSpPr>
            <a:spLocks noGrp="1"/>
          </p:cNvSpPr>
          <p:nvPr>
            <p:ph type="title"/>
          </p:nvPr>
        </p:nvSpPr>
        <p:spPr/>
        <p:txBody>
          <a:bodyPr>
            <a:normAutofit fontScale="90000"/>
          </a:bodyPr>
          <a:lstStyle/>
          <a:p>
            <a:r>
              <a:rPr lang="en-US" dirty="0"/>
              <a:t>Tsunami Alerts and Warnings</a:t>
            </a:r>
          </a:p>
        </p:txBody>
      </p:sp>
      <p:sp>
        <p:nvSpPr>
          <p:cNvPr id="2" name="Content Placeholder 1">
            <a:extLst>
              <a:ext uri="{FF2B5EF4-FFF2-40B4-BE49-F238E27FC236}">
                <a16:creationId xmlns:a16="http://schemas.microsoft.com/office/drawing/2014/main" id="{F084A18E-00A6-4E32-B73E-354117579BCA}"/>
              </a:ext>
            </a:extLst>
          </p:cNvPr>
          <p:cNvSpPr>
            <a:spLocks noGrp="1"/>
          </p:cNvSpPr>
          <p:nvPr>
            <p:ph idx="1"/>
          </p:nvPr>
        </p:nvSpPr>
        <p:spPr>
          <a:xfrm>
            <a:off x="315142" y="1521229"/>
            <a:ext cx="8512974" cy="4781145"/>
          </a:xfrm>
        </p:spPr>
        <p:txBody>
          <a:bodyPr/>
          <a:lstStyle/>
          <a:p>
            <a:r>
              <a:rPr lang="en-US" dirty="0"/>
              <a:t>Tsunami Watch </a:t>
            </a:r>
          </a:p>
          <a:p>
            <a:pPr lvl="1"/>
            <a:r>
              <a:rPr lang="en-US" dirty="0"/>
              <a:t>A distant earthquake has occurred. A tsunami is possible  </a:t>
            </a:r>
          </a:p>
          <a:p>
            <a:pPr lvl="1"/>
            <a:r>
              <a:rPr lang="en-US" dirty="0"/>
              <a:t>Stay tuned for more information. Be prepared to take action if necessary</a:t>
            </a:r>
          </a:p>
          <a:p>
            <a:r>
              <a:rPr lang="en-US" dirty="0"/>
              <a:t>Tsunami Advisory </a:t>
            </a:r>
          </a:p>
          <a:p>
            <a:pPr lvl="1"/>
            <a:r>
              <a:rPr lang="en-US" dirty="0"/>
              <a:t>A tsunami with potential for strong currents or waves dangerous to those in or very near the water is expected or occurring. There may be flooding of beach and harbor areas</a:t>
            </a:r>
          </a:p>
          <a:p>
            <a:pPr lvl="1"/>
            <a:r>
              <a:rPr lang="en-US" dirty="0"/>
              <a:t>Stay out of the water and away from beaches and waterways  Follow instructions from local officials</a:t>
            </a:r>
          </a:p>
        </p:txBody>
      </p:sp>
      <p:sp>
        <p:nvSpPr>
          <p:cNvPr id="6" name="Content Placeholder 5">
            <a:extLst>
              <a:ext uri="{FF2B5EF4-FFF2-40B4-BE49-F238E27FC236}">
                <a16:creationId xmlns:a16="http://schemas.microsoft.com/office/drawing/2014/main" id="{434374C4-8E42-41BE-BD43-FAE047FE3350}"/>
              </a:ext>
            </a:extLst>
          </p:cNvPr>
          <p:cNvSpPr>
            <a:spLocks noGrp="1"/>
          </p:cNvSpPr>
          <p:nvPr>
            <p:ph sz="quarter" idx="12"/>
          </p:nvPr>
        </p:nvSpPr>
        <p:spPr/>
        <p:txBody>
          <a:bodyPr/>
          <a:lstStyle/>
          <a:p>
            <a:r>
              <a:rPr lang="en-US" dirty="0"/>
              <a:t>PM TS-3</a:t>
            </a:r>
          </a:p>
        </p:txBody>
      </p:sp>
      <p:sp>
        <p:nvSpPr>
          <p:cNvPr id="4" name="Text Placeholder 3">
            <a:extLst>
              <a:ext uri="{FF2B5EF4-FFF2-40B4-BE49-F238E27FC236}">
                <a16:creationId xmlns:a16="http://schemas.microsoft.com/office/drawing/2014/main" id="{CEC62CA2-6689-4D1B-99CB-DF58F165F10C}"/>
              </a:ext>
            </a:extLst>
          </p:cNvPr>
          <p:cNvSpPr>
            <a:spLocks noGrp="1"/>
          </p:cNvSpPr>
          <p:nvPr>
            <p:ph type="body" sz="quarter" idx="10"/>
          </p:nvPr>
        </p:nvSpPr>
        <p:spPr/>
        <p:txBody>
          <a:bodyPr/>
          <a:lstStyle/>
          <a:p>
            <a:r>
              <a:rPr lang="en-US" dirty="0"/>
              <a:t>CERT Hazard Annex: Tsunami</a:t>
            </a:r>
          </a:p>
        </p:txBody>
      </p:sp>
      <p:sp>
        <p:nvSpPr>
          <p:cNvPr id="5" name="Text Placeholder 4">
            <a:extLst>
              <a:ext uri="{FF2B5EF4-FFF2-40B4-BE49-F238E27FC236}">
                <a16:creationId xmlns:a16="http://schemas.microsoft.com/office/drawing/2014/main" id="{9B0307C6-808C-457F-AFAB-0F92BE8B5342}"/>
              </a:ext>
            </a:extLst>
          </p:cNvPr>
          <p:cNvSpPr>
            <a:spLocks noGrp="1"/>
          </p:cNvSpPr>
          <p:nvPr>
            <p:ph type="body" sz="quarter" idx="11"/>
          </p:nvPr>
        </p:nvSpPr>
        <p:spPr/>
        <p:txBody>
          <a:bodyPr/>
          <a:lstStyle/>
          <a:p>
            <a:r>
              <a:rPr lang="en-US" dirty="0"/>
              <a:t>TS-7</a:t>
            </a:r>
          </a:p>
        </p:txBody>
      </p:sp>
    </p:spTree>
    <p:extLst>
      <p:ext uri="{BB962C8B-B14F-4D97-AF65-F5344CB8AC3E}">
        <p14:creationId xmlns:p14="http://schemas.microsoft.com/office/powerpoint/2010/main" val="33608853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RTPPTTmplt" id="{640DFFE4-282E-4AC6-B84A-F63ECBAE83C0}" vid="{8A2D1EBC-178E-4B41-A94B-C6EC09121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8FE5F7B7910C4D8144887B4C3EC5DA" ma:contentTypeVersion="8" ma:contentTypeDescription="Create a new document." ma:contentTypeScope="" ma:versionID="976afda98426a9f344c5b6ad47e5cf4c">
  <xsd:schema xmlns:xsd="http://www.w3.org/2001/XMLSchema" xmlns:xs="http://www.w3.org/2001/XMLSchema" xmlns:p="http://schemas.microsoft.com/office/2006/metadata/properties" xmlns:ns2="cd7a79f3-a22f-4b0a-abe2-9eca9b7c463e" xmlns:ns3="ec9525e3-0e26-41e5-be28-2227dc64c83e" targetNamespace="http://schemas.microsoft.com/office/2006/metadata/properties" ma:root="true" ma:fieldsID="b9059ec12c98312b753467b09a7bd014" ns2:_="" ns3:_="">
    <xsd:import namespace="cd7a79f3-a22f-4b0a-abe2-9eca9b7c463e"/>
    <xsd:import namespace="ec9525e3-0e26-41e5-be28-2227dc64c8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a79f3-a22f-4b0a-abe2-9eca9b7c46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c9525e3-0e26-41e5-be28-2227dc64c8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DD7AE4-83D3-421C-A1C5-EED6632DACD5}">
  <ds:schemaRefs>
    <ds:schemaRef ds:uri="http://schemas.openxmlformats.org/package/2006/metadata/core-properties"/>
    <ds:schemaRef ds:uri="http://schemas.microsoft.com/office/infopath/2007/PartnerControls"/>
    <ds:schemaRef ds:uri="http://purl.org/dc/terms/"/>
    <ds:schemaRef ds:uri="cd7a79f3-a22f-4b0a-abe2-9eca9b7c463e"/>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ec9525e3-0e26-41e5-be28-2227dc64c83e"/>
  </ds:schemaRefs>
</ds:datastoreItem>
</file>

<file path=customXml/itemProps2.xml><?xml version="1.0" encoding="utf-8"?>
<ds:datastoreItem xmlns:ds="http://schemas.openxmlformats.org/officeDocument/2006/customXml" ds:itemID="{202B2366-58F8-48B0-BE69-170E59C2B4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a79f3-a22f-4b0a-abe2-9eca9b7c463e"/>
    <ds:schemaRef ds:uri="ec9525e3-0e26-41e5-be28-2227dc64c8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2231E3-016F-4B17-AC09-DB5F282D3A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928</Words>
  <Application>Microsoft Office PowerPoint</Application>
  <PresentationFormat>On-screen Show (4:3)</PresentationFormat>
  <Paragraphs>117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1_Office Theme</vt:lpstr>
      <vt:lpstr>   CERT Hazard Annexes</vt:lpstr>
      <vt:lpstr>Tsunami</vt:lpstr>
      <vt:lpstr>Introduction (Annex 11)</vt:lpstr>
      <vt:lpstr>Tsunami Impacts</vt:lpstr>
      <vt:lpstr>Tsunami Facts</vt:lpstr>
      <vt:lpstr>Tsunami Preparedness</vt:lpstr>
      <vt:lpstr>Tsunami Preparedness (continued)</vt:lpstr>
      <vt:lpstr>Protecting Property (continued)</vt:lpstr>
      <vt:lpstr>Tsunami Alerts and Warnings</vt:lpstr>
      <vt:lpstr>Tsunami Alerts and Warnings (continued)</vt:lpstr>
      <vt:lpstr>During a Tsunami</vt:lpstr>
      <vt:lpstr>During a Tsunami (continued)</vt:lpstr>
      <vt:lpstr>Tsunamis and Earthquakes</vt:lpstr>
      <vt:lpstr>After a Tsunami</vt:lpstr>
      <vt:lpstr>After a Tsunami (continued)</vt:lpstr>
      <vt:lpstr>Final Questions? (Annex 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Taryn Wilkinson</dc:creator>
  <cp:lastModifiedBy>Akers, Ryan</cp:lastModifiedBy>
  <cp:revision>29</cp:revision>
  <dcterms:created xsi:type="dcterms:W3CDTF">2019-02-12T16:17:55Z</dcterms:created>
  <dcterms:modified xsi:type="dcterms:W3CDTF">2021-04-07T21:57:08Z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0x010100798FE5F7B7910C4D8144887B4C3EC5DA</vt:lpwstr>
  </property>
</Properties>
</file>