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4"/>
  </p:sldMasterIdLst>
  <p:notesMasterIdLst>
    <p:notesMasterId r:id="rId19"/>
  </p:notesMasterIdLst>
  <p:handoutMasterIdLst>
    <p:handoutMasterId r:id="rId20"/>
  </p:handoutMasterIdLst>
  <p:sldIdLst>
    <p:sldId id="256" r:id="rId5"/>
    <p:sldId id="430" r:id="rId6"/>
    <p:sldId id="419" r:id="rId7"/>
    <p:sldId id="420" r:id="rId8"/>
    <p:sldId id="421" r:id="rId9"/>
    <p:sldId id="422" r:id="rId10"/>
    <p:sldId id="423" r:id="rId11"/>
    <p:sldId id="424" r:id="rId12"/>
    <p:sldId id="425" r:id="rId13"/>
    <p:sldId id="426" r:id="rId14"/>
    <p:sldId id="427" r:id="rId15"/>
    <p:sldId id="428" r:id="rId16"/>
    <p:sldId id="431" r:id="rId17"/>
    <p:sldId id="43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thony Bocchino" initials="AB" lastIdx="4" clrIdx="0">
    <p:extLst>
      <p:ext uri="{19B8F6BF-5375-455C-9EA6-DF929625EA0E}">
        <p15:presenceInfo xmlns:p15="http://schemas.microsoft.com/office/powerpoint/2012/main" userId="S-1-5-21-1244020187-519449412-911163043-17869" providerId="AD"/>
      </p:ext>
    </p:extLst>
  </p:cmAuthor>
  <p:cmAuthor id="2" name="Gian Tavares" initials="GT" lastIdx="51" clrIdx="1">
    <p:extLst>
      <p:ext uri="{19B8F6BF-5375-455C-9EA6-DF929625EA0E}">
        <p15:presenceInfo xmlns:p15="http://schemas.microsoft.com/office/powerpoint/2012/main" userId="S-1-5-21-1244020187-519449412-911163043-1729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8431"/>
    <a:srgbClr val="57AC40"/>
    <a:srgbClr val="5757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289"/>
    <p:restoredTop sz="86411"/>
  </p:normalViewPr>
  <p:slideViewPr>
    <p:cSldViewPr snapToGrid="0">
      <p:cViewPr varScale="1">
        <p:scale>
          <a:sx n="54" d="100"/>
          <a:sy n="54" d="100"/>
        </p:scale>
        <p:origin x="1040" y="4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E9AFAD3-F3BD-4395-8F77-9999A3AF0AE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8F1A46B-586F-4CBE-9952-6BEDC60891D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A48505-E7EB-4B8F-BF8D-66EAD648D0DD}" type="datetimeFigureOut">
              <a:rPr lang="en-US" smtClean="0"/>
              <a:t>4/7/2021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BE23D6-7DAB-4005-B034-4AFEE3EA5A2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F3BB4C-A847-42FD-8740-E25E0B7BB7A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379F10-0CE8-46B5-BCEC-A8D128FCB86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1335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9E9712-CA5B-8E48-8425-06DF5F68B858}" type="datetimeFigureOut">
              <a:rPr lang="en-US" smtClean="0"/>
              <a:t>4/7/2021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0E9810-0F59-234B-9237-31EE807F066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91230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B86B7D5-9D73-41BF-83DA-82B7B0CE3957}"/>
              </a:ext>
            </a:extLst>
          </p:cNvPr>
          <p:cNvSpPr/>
          <p:nvPr userDrawn="1"/>
        </p:nvSpPr>
        <p:spPr>
          <a:xfrm>
            <a:off x="0" y="-2387"/>
            <a:ext cx="9144000" cy="551497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5E2048F-5A58-44FC-BB6B-8004B92565B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92822" y="1122365"/>
            <a:ext cx="8558357" cy="1220787"/>
          </a:xfrm>
        </p:spPr>
        <p:txBody>
          <a:bodyPr anchor="b">
            <a:normAutofit/>
          </a:bodyPr>
          <a:lstStyle>
            <a:lvl1pPr algn="ctr">
              <a:defRPr sz="50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Title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1F19E53-3E23-440A-8EE7-959664248F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14400" y="3671193"/>
            <a:ext cx="8229600" cy="1853184"/>
          </a:xfrm>
          <a:prstGeom prst="rect">
            <a:avLst/>
          </a:prstGeom>
        </p:spPr>
      </p:pic>
      <p:pic>
        <p:nvPicPr>
          <p:cNvPr id="16" name="Picture 15" descr="A close up of a sign&#10;&#10;Description generated with high confidence">
            <a:extLst>
              <a:ext uri="{FF2B5EF4-FFF2-40B4-BE49-F238E27FC236}">
                <a16:creationId xmlns:a16="http://schemas.microsoft.com/office/drawing/2014/main" id="{A0A1B6DC-BDE1-4350-A720-0DFEEA72163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7098" y="5872795"/>
            <a:ext cx="2058831" cy="73152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4AFC965-3E1A-4301-B9EF-34541341D0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1" y="5936615"/>
            <a:ext cx="1283061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1951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2613DF3-AFC5-E94B-8457-4F038DF15581}"/>
              </a:ext>
            </a:extLst>
          </p:cNvPr>
          <p:cNvSpPr/>
          <p:nvPr userDrawn="1"/>
        </p:nvSpPr>
        <p:spPr>
          <a:xfrm>
            <a:off x="0" y="-2387"/>
            <a:ext cx="9144000" cy="551497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003B7A3-0E25-DD44-981E-05529E199B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14400" y="3671193"/>
            <a:ext cx="8229600" cy="1853184"/>
          </a:xfrm>
          <a:prstGeom prst="rect">
            <a:avLst/>
          </a:prstGeom>
        </p:spPr>
      </p:pic>
      <p:pic>
        <p:nvPicPr>
          <p:cNvPr id="16" name="Picture 15" descr="A close up of a sign&#10;&#10;Description generated with high confidence">
            <a:extLst>
              <a:ext uri="{FF2B5EF4-FFF2-40B4-BE49-F238E27FC236}">
                <a16:creationId xmlns:a16="http://schemas.microsoft.com/office/drawing/2014/main" id="{A0A1B6DC-BDE1-4350-A720-0DFEEA72163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7098" y="5872795"/>
            <a:ext cx="2058831" cy="731520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BB55A5C-60F8-44DB-948C-104DD56B3B6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580055"/>
            <a:ext cx="9144000" cy="897140"/>
          </a:xfrm>
        </p:spPr>
        <p:txBody>
          <a:bodyPr anchor="ctr">
            <a:normAutofit/>
          </a:bodyPr>
          <a:lstStyle>
            <a:lvl1pPr marL="0" indent="0" algn="ctr">
              <a:buNone/>
              <a:defRPr sz="5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6EB4A5DE-FE85-4060-831F-4535EBE301E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2476500"/>
            <a:ext cx="9144000" cy="725488"/>
          </a:xfrm>
        </p:spPr>
        <p:txBody>
          <a:bodyPr anchor="ctr">
            <a:normAutofit/>
          </a:bodyPr>
          <a:lstStyle>
            <a:lvl1pPr marL="0" indent="0" algn="ctr">
              <a:buNone/>
              <a:defRPr sz="3400" b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err="1"/>
              <a:t>SubTitle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9B24244-9DB7-4E6D-9613-E486083973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1" y="5936615"/>
            <a:ext cx="1283061" cy="73152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B183386-0299-7D4D-B0EA-E1B0E62D84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</p:spPr>
        <p:txBody>
          <a:bodyPr>
            <a:normAutofit/>
          </a:bodyPr>
          <a:lstStyle>
            <a:lvl1pPr>
              <a:defRPr sz="50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87012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n-Bulleted Intro Text w/P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BD02111A-AC78-2C40-8E0F-A16E0D82D334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D6177E8F-CC17-C84C-A54C-F64D706899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8529600" cy="4781145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buFont typeface="Arial" panose="020B0604020202020204" pitchFamily="34" charset="0"/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buFont typeface="Arial" panose="020B0604020202020204" pitchFamily="34" charset="0"/>
              <a:buChar char="‒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160" indent="-228594">
              <a:buFont typeface="Wingdings" panose="05000000000000000000" pitchFamily="2" charset="2"/>
              <a:buChar char="§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1" y="5936615"/>
            <a:ext cx="1283061" cy="73152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3AE9D370-B5BD-4A01-BD93-E3AF2518AE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" name="Text Placeholder 14">
            <a:extLst>
              <a:ext uri="{FF2B5EF4-FFF2-40B4-BE49-F238E27FC236}">
                <a16:creationId xmlns:a16="http://schemas.microsoft.com/office/drawing/2014/main" id="{B35CCE95-468E-442E-9ED0-F1EDC09F417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/>
          </a:p>
        </p:txBody>
      </p:sp>
      <p:sp>
        <p:nvSpPr>
          <p:cNvPr id="19" name="Text Placeholder 14">
            <a:extLst>
              <a:ext uri="{FF2B5EF4-FFF2-40B4-BE49-F238E27FC236}">
                <a16:creationId xmlns:a16="http://schemas.microsoft.com/office/drawing/2014/main" id="{C8A4DFD6-6B8A-4783-B624-3D851DA8A11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60D018-88E0-45CD-9E3B-A0A7382CB6A7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7789025" y="5881860"/>
            <a:ext cx="1022409" cy="355600"/>
          </a:xfrm>
          <a:ln>
            <a:solidFill>
              <a:srgbClr val="575757"/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PM-123</a:t>
            </a:r>
          </a:p>
        </p:txBody>
      </p:sp>
    </p:spTree>
    <p:extLst>
      <p:ext uri="{BB962C8B-B14F-4D97-AF65-F5344CB8AC3E}">
        <p14:creationId xmlns:p14="http://schemas.microsoft.com/office/powerpoint/2010/main" val="527909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ed List w/P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DAE76731-F6E6-7848-A4D6-073D636EE3E0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5B8C4F10-6911-3D41-884B-E9859E377B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8512974" cy="4781145"/>
          </a:xfrm>
        </p:spPr>
        <p:txBody>
          <a:bodyPr>
            <a:normAutofit/>
          </a:bodyPr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1" y="5936615"/>
            <a:ext cx="1283061" cy="73152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4E358483-0701-4610-B7F8-1CDC93B7D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2AFC4B6C-E56F-45A2-B987-2706EF4469D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/>
          </a:p>
        </p:txBody>
      </p:sp>
      <p:sp>
        <p:nvSpPr>
          <p:cNvPr id="17" name="Text Placeholder 14">
            <a:extLst>
              <a:ext uri="{FF2B5EF4-FFF2-40B4-BE49-F238E27FC236}">
                <a16:creationId xmlns:a16="http://schemas.microsoft.com/office/drawing/2014/main" id="{01D02937-E059-4923-A2A9-5058038E867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/>
          </a:p>
        </p:txBody>
      </p:sp>
      <p:sp>
        <p:nvSpPr>
          <p:cNvPr id="18" name="Content Placeholder 3">
            <a:extLst>
              <a:ext uri="{FF2B5EF4-FFF2-40B4-BE49-F238E27FC236}">
                <a16:creationId xmlns:a16="http://schemas.microsoft.com/office/drawing/2014/main" id="{2F56D0F7-CF00-43BB-9D44-3DB0DAEF336F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7789025" y="5881860"/>
            <a:ext cx="1022409" cy="355600"/>
          </a:xfrm>
          <a:ln>
            <a:solidFill>
              <a:srgbClr val="575757"/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PM-123</a:t>
            </a:r>
          </a:p>
        </p:txBody>
      </p:sp>
    </p:spTree>
    <p:extLst>
      <p:ext uri="{BB962C8B-B14F-4D97-AF65-F5344CB8AC3E}">
        <p14:creationId xmlns:p14="http://schemas.microsoft.com/office/powerpoint/2010/main" val="2059730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mbered List w/P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33AD5417-1E78-2347-88D2-D530F7E2EFBD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D90A92A1-1D28-8F44-BC5C-0BD237F633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8529600" cy="4781145"/>
          </a:xfrm>
        </p:spPr>
        <p:txBody>
          <a:bodyPr>
            <a:normAutofit/>
          </a:bodyPr>
          <a:lstStyle>
            <a:lvl1pPr marL="514350" indent="-514350">
              <a:buFont typeface="+mj-lt"/>
              <a:buAutoNum type="arabicPeriod"/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1" y="5936615"/>
            <a:ext cx="1283061" cy="73152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3881DF7E-501B-4BCA-95FE-16FA92C066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" name="Text Placeholder 14">
            <a:extLst>
              <a:ext uri="{FF2B5EF4-FFF2-40B4-BE49-F238E27FC236}">
                <a16:creationId xmlns:a16="http://schemas.microsoft.com/office/drawing/2014/main" id="{64889971-C6D0-48C5-8EB8-09A4DABBFE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/>
          </a:p>
        </p:txBody>
      </p:sp>
      <p:sp>
        <p:nvSpPr>
          <p:cNvPr id="19" name="Text Placeholder 14">
            <a:extLst>
              <a:ext uri="{FF2B5EF4-FFF2-40B4-BE49-F238E27FC236}">
                <a16:creationId xmlns:a16="http://schemas.microsoft.com/office/drawing/2014/main" id="{24B06ED1-1B06-44B7-8461-057F53E1881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/>
          </a:p>
        </p:txBody>
      </p:sp>
      <p:sp>
        <p:nvSpPr>
          <p:cNvPr id="16" name="Content Placeholder 3">
            <a:extLst>
              <a:ext uri="{FF2B5EF4-FFF2-40B4-BE49-F238E27FC236}">
                <a16:creationId xmlns:a16="http://schemas.microsoft.com/office/drawing/2014/main" id="{6FEFCCD0-189B-4A9F-A0FA-FD528EB4233D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7789025" y="5881860"/>
            <a:ext cx="1022409" cy="355600"/>
          </a:xfrm>
          <a:ln>
            <a:solidFill>
              <a:srgbClr val="575757"/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PM-123</a:t>
            </a:r>
          </a:p>
        </p:txBody>
      </p:sp>
    </p:spTree>
    <p:extLst>
      <p:ext uri="{BB962C8B-B14F-4D97-AF65-F5344CB8AC3E}">
        <p14:creationId xmlns:p14="http://schemas.microsoft.com/office/powerpoint/2010/main" val="548881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Bulleted List w/P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D216FE46-FC96-B34B-8971-68574851E7E3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2C0DF43E-ED80-5F49-A6AA-39142DB501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4142622" cy="4758287"/>
          </a:xfrm>
        </p:spPr>
        <p:txBody>
          <a:bodyPr>
            <a:normAutofit/>
          </a:bodyPr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1" y="5936615"/>
            <a:ext cx="1283061" cy="731520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7DD0A62F-ADCE-4FEB-9CDF-E85D05BB3432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572000" y="1521229"/>
            <a:ext cx="4256858" cy="4758287"/>
          </a:xfrm>
        </p:spPr>
        <p:txBody>
          <a:bodyPr>
            <a:normAutofit/>
          </a:bodyPr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F98828DD-31C9-4C41-AB97-0D5A474AF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0" name="Text Placeholder 14">
            <a:extLst>
              <a:ext uri="{FF2B5EF4-FFF2-40B4-BE49-F238E27FC236}">
                <a16:creationId xmlns:a16="http://schemas.microsoft.com/office/drawing/2014/main" id="{01CC6E1A-3A1D-4D97-9209-75A5CE8341D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/>
          </a:p>
        </p:txBody>
      </p:sp>
      <p:sp>
        <p:nvSpPr>
          <p:cNvPr id="21" name="Text Placeholder 14">
            <a:extLst>
              <a:ext uri="{FF2B5EF4-FFF2-40B4-BE49-F238E27FC236}">
                <a16:creationId xmlns:a16="http://schemas.microsoft.com/office/drawing/2014/main" id="{7D4EAC7A-29D8-42A5-A75B-CEE1CDA8A47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/>
          </a:p>
        </p:txBody>
      </p:sp>
      <p:sp>
        <p:nvSpPr>
          <p:cNvPr id="17" name="Content Placeholder 3">
            <a:extLst>
              <a:ext uri="{FF2B5EF4-FFF2-40B4-BE49-F238E27FC236}">
                <a16:creationId xmlns:a16="http://schemas.microsoft.com/office/drawing/2014/main" id="{D623670B-8C27-439E-AD32-793B0E92F0D1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7789025" y="5881860"/>
            <a:ext cx="1022409" cy="355600"/>
          </a:xfrm>
          <a:ln>
            <a:solidFill>
              <a:srgbClr val="575757"/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PM-123</a:t>
            </a:r>
          </a:p>
        </p:txBody>
      </p:sp>
    </p:spTree>
    <p:extLst>
      <p:ext uri="{BB962C8B-B14F-4D97-AF65-F5344CB8AC3E}">
        <p14:creationId xmlns:p14="http://schemas.microsoft.com/office/powerpoint/2010/main" val="3528500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777C4DE-535A-48A8-B070-52576141C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Slide Master w/ PM Box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480034-040C-4A73-B481-BC4B843FA1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4842F2-B8CF-4FBB-92F0-1AC6DDF394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F69BD-0B0C-4866-A0B7-9C9DC31A51B0}" type="datetimeFigureOut">
              <a:rPr lang="en-US" smtClean="0"/>
              <a:t>4/7/2021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EF5D1E-236B-4794-BD1C-A348F44003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CFCAED-1C23-4596-B207-CC261274F5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860692-8B36-4761-9A7C-D6FD3AE4FB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6814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12DF54-290B-4006-9115-CBC77BA83C5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br>
              <a:rPr lang="en-US" b="0" dirty="0"/>
            </a:br>
            <a:br>
              <a:rPr lang="en-US" b="0" dirty="0"/>
            </a:br>
            <a:r>
              <a:rPr lang="en-US" b="0" dirty="0"/>
              <a:t> </a:t>
            </a:r>
            <a:r>
              <a:rPr lang="en-US" dirty="0"/>
              <a:t>CERT Hazard Annexes</a:t>
            </a:r>
          </a:p>
        </p:txBody>
      </p:sp>
    </p:spTree>
    <p:extLst>
      <p:ext uri="{BB962C8B-B14F-4D97-AF65-F5344CB8AC3E}">
        <p14:creationId xmlns:p14="http://schemas.microsoft.com/office/powerpoint/2010/main" val="20875914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E6A570D-6829-407E-99D3-E9399B4D2B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During a Tornado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C778590-B8A9-4851-8E4C-78779B232D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authorities issue a </a:t>
            </a:r>
            <a:r>
              <a:rPr lang="en-US" b="1" dirty="0"/>
              <a:t>tornado watch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Tune in to NOAA Weather Radio All Hazards, local radio, and television weather reports  Check alert notifications </a:t>
            </a:r>
          </a:p>
          <a:p>
            <a:pPr lvl="1"/>
            <a:r>
              <a:rPr lang="en-US" dirty="0"/>
              <a:t>Review where you will go for protection and discuss with those around you  </a:t>
            </a:r>
          </a:p>
          <a:p>
            <a:pPr lvl="1"/>
            <a:r>
              <a:rPr lang="en-US" dirty="0"/>
              <a:t>Change your plans, if necessary, to make sure you will be able to get to a protective location quickly </a:t>
            </a:r>
          </a:p>
          <a:p>
            <a:pPr lvl="1"/>
            <a:r>
              <a:rPr lang="en-US" dirty="0"/>
              <a:t>Call anyone you know who may not be tuned-in or who may need assistance to reach a protective location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473510-DAB6-4AB6-AF8C-E67B0CB4A58A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TO-3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AFCDCB-40FB-4928-9CC0-EB86090279F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Tornado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0EE9740-A1F7-4658-996E-4450C31A5D2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TO-8</a:t>
            </a:r>
          </a:p>
        </p:txBody>
      </p:sp>
    </p:spTree>
    <p:extLst>
      <p:ext uri="{BB962C8B-B14F-4D97-AF65-F5344CB8AC3E}">
        <p14:creationId xmlns:p14="http://schemas.microsoft.com/office/powerpoint/2010/main" val="13298698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F269AE5-B07C-42B0-89A7-B160718574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During a Tornado </a:t>
            </a:r>
            <a:r>
              <a:rPr lang="en-US" sz="600" dirty="0">
                <a:solidFill>
                  <a:srgbClr val="448431"/>
                </a:solidFill>
              </a:rPr>
              <a:t>(continued)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F53B866-3CD9-454D-AFD0-644CC46FB1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authorities issue a </a:t>
            </a:r>
            <a:r>
              <a:rPr lang="en-US" b="1" dirty="0"/>
              <a:t>tornado warning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Go immediately to a ICC 500 storm shelter or FEMA safe room, or interior room or hallway on the lowest floor (underground is best), or to an identified Best Available Refuge Area (BARA) </a:t>
            </a:r>
          </a:p>
          <a:p>
            <a:pPr lvl="1"/>
            <a:r>
              <a:rPr lang="en-US" dirty="0"/>
              <a:t>Take personal cover using furniture and blankets </a:t>
            </a:r>
          </a:p>
          <a:p>
            <a:pPr lvl="1"/>
            <a:r>
              <a:rPr lang="en-US" dirty="0"/>
              <a:t>Listen to EAS or NOAA Weather Radio </a:t>
            </a:r>
          </a:p>
          <a:p>
            <a:pPr lvl="1"/>
            <a:r>
              <a:rPr lang="en-US" dirty="0"/>
              <a:t>If driving, find a nearby sturdy building and seek shelter in an interior room or hallway on the lowest floor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6FDECA2-7CFC-4DE7-B9D8-3D34FBE4D5D9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TO-3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048681-BA6E-4447-B23A-A439D288BB8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Tornado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9A7DFEF-E0E6-49FD-9C2D-32631A89EE8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TO-9</a:t>
            </a:r>
          </a:p>
        </p:txBody>
      </p:sp>
    </p:spTree>
    <p:extLst>
      <p:ext uri="{BB962C8B-B14F-4D97-AF65-F5344CB8AC3E}">
        <p14:creationId xmlns:p14="http://schemas.microsoft.com/office/powerpoint/2010/main" val="30477190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D84B874-9D03-49A4-BE7B-2925ABBFFF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After a Tornado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90AE7DE-EC2F-4718-AEF2-7CC027F888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care when leaving damaged buildings </a:t>
            </a:r>
          </a:p>
          <a:p>
            <a:pPr lvl="1"/>
            <a:r>
              <a:rPr lang="en-US" dirty="0"/>
              <a:t>Do not use matches or lighters and leave immediately if you smell gas or see spills that could be flammable </a:t>
            </a:r>
          </a:p>
          <a:p>
            <a:r>
              <a:rPr lang="en-US" dirty="0"/>
              <a:t>If trapped, cover mouth with cloth/mask </a:t>
            </a:r>
          </a:p>
          <a:p>
            <a:r>
              <a:rPr lang="en-US" dirty="0"/>
              <a:t>Avoid fallen power lines or broken utility lines </a:t>
            </a:r>
          </a:p>
          <a:p>
            <a:pPr lvl="1"/>
            <a:r>
              <a:rPr lang="en-US" dirty="0"/>
              <a:t>Report to 9-1-1 or power provider </a:t>
            </a:r>
          </a:p>
          <a:p>
            <a:r>
              <a:rPr lang="en-US" dirty="0"/>
              <a:t>Stay out of damaged areas and damaged buildings 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147BABF-ACB4-420A-BCD7-B61222375B97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TO-4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C101BD-0039-43CF-B53E-9E04E3A8572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Tornado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10773C-D7B5-4D7F-BB31-45334682BCC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TO-10</a:t>
            </a:r>
          </a:p>
        </p:txBody>
      </p:sp>
    </p:spTree>
    <p:extLst>
      <p:ext uri="{BB962C8B-B14F-4D97-AF65-F5344CB8AC3E}">
        <p14:creationId xmlns:p14="http://schemas.microsoft.com/office/powerpoint/2010/main" val="32350193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D84B874-9D03-49A4-BE7B-2925ABBFFF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After a Tornado </a:t>
            </a:r>
            <a:r>
              <a:rPr lang="en-US" sz="600" dirty="0">
                <a:solidFill>
                  <a:srgbClr val="448431"/>
                </a:solidFill>
              </a:rPr>
              <a:t>(continued)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90AE7DE-EC2F-4718-AEF2-7CC027F888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caution during cleanup; wear protective clothing  </a:t>
            </a:r>
          </a:p>
          <a:p>
            <a:r>
              <a:rPr lang="en-US" dirty="0"/>
              <a:t>Turn off utilities </a:t>
            </a:r>
          </a:p>
          <a:p>
            <a:r>
              <a:rPr lang="en-US" dirty="0"/>
              <a:t>Reserve telephone for emergencies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147BABF-ACB4-420A-BCD7-B61222375B97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TO-4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C101BD-0039-43CF-B53E-9E04E3A8572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Tornado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10773C-D7B5-4D7F-BB31-45334682BCC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TO-11</a:t>
            </a:r>
          </a:p>
        </p:txBody>
      </p:sp>
    </p:spTree>
    <p:extLst>
      <p:ext uri="{BB962C8B-B14F-4D97-AF65-F5344CB8AC3E}">
        <p14:creationId xmlns:p14="http://schemas.microsoft.com/office/powerpoint/2010/main" val="1774536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2A402AD-6BAE-4583-9F82-F9C7A75D8A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Final Questions? </a:t>
            </a:r>
            <a:r>
              <a:rPr lang="en-US" sz="1100" dirty="0">
                <a:solidFill>
                  <a:srgbClr val="448431"/>
                </a:solidFill>
              </a:rPr>
              <a:t>(Annex 10)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B7EF2AB-EBB4-41E6-BE85-7FF8F4ED9C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algn="ctr"/>
            <a:r>
              <a:rPr lang="en-US" dirty="0"/>
              <a:t>Additional questions, comments, or concerns about tornadoes?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E4CBFFCE-9AD7-4448-8628-C5449E450F0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Tornado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0C5E484A-3A15-485C-BB7C-3A4C3AA621A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TO-12</a:t>
            </a:r>
          </a:p>
        </p:txBody>
      </p:sp>
    </p:spTree>
    <p:extLst>
      <p:ext uri="{BB962C8B-B14F-4D97-AF65-F5344CB8AC3E}">
        <p14:creationId xmlns:p14="http://schemas.microsoft.com/office/powerpoint/2010/main" val="20583203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603224B7-794E-D54A-B34F-8236205C43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77689"/>
            <a:ext cx="7886700" cy="1325563"/>
          </a:xfrm>
        </p:spPr>
        <p:txBody>
          <a:bodyPr>
            <a:normAutofit/>
          </a:bodyPr>
          <a:lstStyle/>
          <a:p>
            <a:pPr lvl="0" algn="ctr">
              <a:spcBef>
                <a:spcPts val="1000"/>
              </a:spcBef>
            </a:pPr>
            <a:r>
              <a:rPr lang="en-US" sz="3400" b="1" dirty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Tornado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5603DB-BFA3-4285-8ECA-15B96BB903B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-42532" y="1700323"/>
            <a:ext cx="9144000" cy="725488"/>
          </a:xfrm>
        </p:spPr>
        <p:txBody>
          <a:bodyPr>
            <a:noAutofit/>
          </a:bodyPr>
          <a:lstStyle/>
          <a:p>
            <a:r>
              <a:rPr lang="en-US" sz="5000" dirty="0"/>
              <a:t> </a:t>
            </a:r>
            <a:r>
              <a:rPr lang="en-US" sz="5000" dirty="0">
                <a:solidFill>
                  <a:schemeClr val="bg1"/>
                </a:solidFill>
              </a:rPr>
              <a:t>CERT</a:t>
            </a:r>
            <a:r>
              <a:rPr lang="en-US" sz="5000" dirty="0"/>
              <a:t> </a:t>
            </a:r>
            <a:r>
              <a:rPr lang="en-US" sz="5000" dirty="0">
                <a:solidFill>
                  <a:schemeClr val="bg1"/>
                </a:solidFill>
              </a:rPr>
              <a:t>Hazard</a:t>
            </a:r>
            <a:r>
              <a:rPr lang="en-US" sz="5000" dirty="0"/>
              <a:t> </a:t>
            </a:r>
            <a:r>
              <a:rPr lang="en-US" sz="5000" dirty="0">
                <a:solidFill>
                  <a:schemeClr val="bg1"/>
                </a:solidFill>
              </a:rPr>
              <a:t>Annex</a:t>
            </a:r>
            <a:r>
              <a:rPr lang="en-US" sz="500" dirty="0">
                <a:solidFill>
                  <a:srgbClr val="448431"/>
                </a:solidFill>
              </a:rPr>
              <a:t> 10</a:t>
            </a:r>
          </a:p>
        </p:txBody>
      </p:sp>
    </p:spTree>
    <p:extLst>
      <p:ext uri="{BB962C8B-B14F-4D97-AF65-F5344CB8AC3E}">
        <p14:creationId xmlns:p14="http://schemas.microsoft.com/office/powerpoint/2010/main" val="3224888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B8955B3-C0EE-413E-8E9E-F49B8DD03E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Introduction </a:t>
            </a:r>
            <a:r>
              <a:rPr lang="en-US" sz="2200" dirty="0">
                <a:solidFill>
                  <a:srgbClr val="448431"/>
                </a:solidFill>
              </a:rPr>
              <a:t>(Annex 10)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D203DD3-D52F-4726-A6C6-6E30E6BEBE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227965" indent="-227965"/>
            <a:r>
              <a:rPr lang="en-US" dirty="0"/>
              <a:t>Tornadoes occur in every state, and there are approximately 1,200 reported every year in the United States  </a:t>
            </a:r>
          </a:p>
          <a:p>
            <a:pPr marL="227965" indent="-227965"/>
            <a:r>
              <a:rPr lang="en-US" dirty="0">
                <a:latin typeface="Arial"/>
                <a:cs typeface="Arial"/>
              </a:rPr>
              <a:t>Tornadoes kill an average of 34 people in the United States every year </a:t>
            </a:r>
            <a:endParaRPr lang="en-US" dirty="0"/>
          </a:p>
          <a:p>
            <a:pPr marL="227965" indent="-227965"/>
            <a:r>
              <a:rPr lang="en-US" dirty="0"/>
              <a:t>During a tornado, people face risks from extremely high winds—between 65 and well over 200 mph— and risk being struck by flying and falling objects  </a:t>
            </a:r>
          </a:p>
          <a:p>
            <a:pPr marL="227965" indent="-227965"/>
            <a:r>
              <a:rPr lang="en-US" dirty="0"/>
              <a:t>After a tornado, the wreckage left behind poses additional injury and psychological risks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BB7E9BD-AC1C-454E-BD9D-E0E1DE041DE0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TO-1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32AAA0-0147-42AF-874B-E9EEA0CE0B9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Tornado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52DD908-1D6D-42D9-BBCD-C83089A746D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TO-1</a:t>
            </a:r>
          </a:p>
        </p:txBody>
      </p:sp>
    </p:spTree>
    <p:extLst>
      <p:ext uri="{BB962C8B-B14F-4D97-AF65-F5344CB8AC3E}">
        <p14:creationId xmlns:p14="http://schemas.microsoft.com/office/powerpoint/2010/main" val="37580637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F6D73EB-72D5-4ED6-A825-E984C39B6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Tornado Impacts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9BAFAAF-85EF-45B0-82D8-9046D7704C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Fatalities</a:t>
            </a:r>
          </a:p>
          <a:p>
            <a:pPr lvl="1"/>
            <a:r>
              <a:rPr lang="en-US" dirty="0"/>
              <a:t>Responsible for an average of 35 deaths every year in the United States </a:t>
            </a:r>
          </a:p>
          <a:p>
            <a:r>
              <a:rPr lang="en-US" dirty="0"/>
              <a:t>Disruptions </a:t>
            </a:r>
          </a:p>
          <a:p>
            <a:pPr lvl="1"/>
            <a:r>
              <a:rPr lang="en-US" dirty="0"/>
              <a:t>Damages to infrastructure such as transportation, power, and other utility services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0E971F8-76F4-459F-91A6-1C25F1D5B8E1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TO-1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6853F8-19BA-4BF4-8672-7E3C929CC6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Tornado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27D5357-F79B-42EF-A65C-ECD5251EE76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TO-2</a:t>
            </a:r>
          </a:p>
        </p:txBody>
      </p:sp>
    </p:spTree>
    <p:extLst>
      <p:ext uri="{BB962C8B-B14F-4D97-AF65-F5344CB8AC3E}">
        <p14:creationId xmlns:p14="http://schemas.microsoft.com/office/powerpoint/2010/main" val="25810030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3F28281-1693-4237-96C6-1DC10DCF04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Tornado Risks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3FFEC88-B8F4-452E-8D7A-7B6745C4AF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4438996" cy="4781145"/>
          </a:xfrm>
        </p:spPr>
        <p:txBody>
          <a:bodyPr/>
          <a:lstStyle/>
          <a:p>
            <a:r>
              <a:rPr lang="en-US" dirty="0"/>
              <a:t>Tornados can cause severe damage to the affected area</a:t>
            </a:r>
          </a:p>
          <a:p>
            <a:pPr lvl="1"/>
            <a:r>
              <a:rPr lang="en-US" dirty="0"/>
              <a:t>Rip trees apart </a:t>
            </a:r>
          </a:p>
          <a:p>
            <a:pPr lvl="1"/>
            <a:r>
              <a:rPr lang="en-US" dirty="0"/>
              <a:t>Destroy buildings </a:t>
            </a:r>
          </a:p>
          <a:p>
            <a:pPr lvl="1"/>
            <a:r>
              <a:rPr lang="en-US" dirty="0"/>
              <a:t>Uproot structures and objects </a:t>
            </a:r>
          </a:p>
          <a:p>
            <a:pPr lvl="1"/>
            <a:r>
              <a:rPr lang="en-US" dirty="0"/>
              <a:t>Turn debris and glass into deadly projectiles  </a:t>
            </a:r>
          </a:p>
          <a:p>
            <a:pPr lvl="1"/>
            <a:r>
              <a:rPr lang="en-US" dirty="0"/>
              <a:t>Overturn cars and mobile homes </a:t>
            </a:r>
          </a:p>
        </p:txBody>
      </p:sp>
      <p:pic>
        <p:nvPicPr>
          <p:cNvPr id="7" name="Picture 6" descr="Photo of severe damage of a residential home.">
            <a:extLst>
              <a:ext uri="{FF2B5EF4-FFF2-40B4-BE49-F238E27FC236}">
                <a16:creationId xmlns:a16="http://schemas.microsoft.com/office/drawing/2014/main" id="{C289BDBC-31FB-443B-8A3B-4937F9255D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4006" y="2418995"/>
            <a:ext cx="3457575" cy="2886075"/>
          </a:xfrm>
          <a:prstGeom prst="rect">
            <a:avLst/>
          </a:prstGeo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595094-BF46-432E-97D4-65E685D34BA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Tornado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37E905C-EF7C-4B9D-83F3-E6C2F0DFF96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TO-3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DAA556-AACA-457C-9FE7-87C2CBDC7D64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TO-1</a:t>
            </a:r>
          </a:p>
        </p:txBody>
      </p:sp>
    </p:spTree>
    <p:extLst>
      <p:ext uri="{BB962C8B-B14F-4D97-AF65-F5344CB8AC3E}">
        <p14:creationId xmlns:p14="http://schemas.microsoft.com/office/powerpoint/2010/main" val="1121690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238278D-A025-4EE5-B697-E7B061ACC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Tornado Facts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89D0590-F8A1-493F-BE3F-C249D4C8CB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Occur in every state, but most common in the Midwest and parts of the Southeast  </a:t>
            </a:r>
          </a:p>
          <a:p>
            <a:r>
              <a:rPr lang="en-US" dirty="0"/>
              <a:t>Tornado season is spring and summer, but tornadoes can occur any time of year </a:t>
            </a:r>
          </a:p>
          <a:p>
            <a:r>
              <a:rPr lang="en-US" dirty="0"/>
              <a:t>Can occur any time of day but most likely to occur between 4:00 p.m. to 9:00 p.m. </a:t>
            </a:r>
          </a:p>
          <a:p>
            <a:r>
              <a:rPr lang="en-US" dirty="0"/>
              <a:t>Tornadoes generate hundreds of millions of dollars in damages annually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F2933EE-8D89-49C5-BB72-170D0142B063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TO-1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1A3906-E4A2-476F-A982-F356AD5C3C8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Tornado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6849C1D-B686-4B19-8EDE-BBB7431CD7C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TO-4</a:t>
            </a:r>
          </a:p>
        </p:txBody>
      </p:sp>
    </p:spTree>
    <p:extLst>
      <p:ext uri="{BB962C8B-B14F-4D97-AF65-F5344CB8AC3E}">
        <p14:creationId xmlns:p14="http://schemas.microsoft.com/office/powerpoint/2010/main" val="30346429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6DA57FB-4E04-4DB4-BAEE-B3FECA8DC7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Enhanced Fujita Damage Scale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53F1653-6CF8-48EE-8869-B81B793681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Used by officials to measure tornado strength </a:t>
            </a:r>
          </a:p>
          <a:p>
            <a:r>
              <a:rPr lang="en-US" dirty="0"/>
              <a:t>Six levels</a:t>
            </a:r>
          </a:p>
          <a:p>
            <a:pPr lvl="1"/>
            <a:r>
              <a:rPr lang="en-US" dirty="0"/>
              <a:t>EF0: 65-85 mph</a:t>
            </a:r>
          </a:p>
          <a:p>
            <a:pPr lvl="1"/>
            <a:r>
              <a:rPr lang="en-US" dirty="0"/>
              <a:t>EF1: 86-110 mph</a:t>
            </a:r>
          </a:p>
          <a:p>
            <a:pPr lvl="1"/>
            <a:r>
              <a:rPr lang="en-US" dirty="0"/>
              <a:t>EF2: 111-135 mph</a:t>
            </a:r>
          </a:p>
          <a:p>
            <a:pPr lvl="1"/>
            <a:r>
              <a:rPr lang="en-US" dirty="0"/>
              <a:t>EF3: 136-165 mph</a:t>
            </a:r>
          </a:p>
          <a:p>
            <a:pPr lvl="1"/>
            <a:r>
              <a:rPr lang="en-US" dirty="0"/>
              <a:t>EF4: 166-200 mph </a:t>
            </a:r>
          </a:p>
          <a:p>
            <a:pPr lvl="1"/>
            <a:r>
              <a:rPr lang="en-US" dirty="0"/>
              <a:t>EF5: Over 200 mph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7288271-3190-4575-AD8F-E9AAA2477CCD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TO-1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2F4460-C28A-4D41-9831-683A6A162A5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Tornado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4B4E23C-5724-48FD-9079-ACFC8A421E2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TO-5</a:t>
            </a:r>
          </a:p>
        </p:txBody>
      </p:sp>
    </p:spTree>
    <p:extLst>
      <p:ext uri="{BB962C8B-B14F-4D97-AF65-F5344CB8AC3E}">
        <p14:creationId xmlns:p14="http://schemas.microsoft.com/office/powerpoint/2010/main" val="15042143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74670A1-E6E4-4EDA-9B66-E02D83F4B3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Know the risk for tornadoes in your area </a:t>
            </a:r>
          </a:p>
          <a:p>
            <a:r>
              <a:rPr lang="en-US" dirty="0"/>
              <a:t>Identify potential shelter areas</a:t>
            </a:r>
          </a:p>
          <a:p>
            <a:pPr lvl="1"/>
            <a:r>
              <a:rPr lang="en-US" dirty="0"/>
              <a:t>Manufactured structures (i.e. , mobile homes) are completely unsafe </a:t>
            </a:r>
          </a:p>
          <a:p>
            <a:r>
              <a:rPr lang="en-US" dirty="0"/>
              <a:t>Learn the warning system that your community uses  </a:t>
            </a:r>
          </a:p>
          <a:p>
            <a:r>
              <a:rPr lang="en-US" dirty="0"/>
              <a:t>Conduct family tornado drills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5565E54-F482-41AC-8ED9-FB92CE169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Tornado Preparedness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F68BB6-4DC4-43A3-824E-7044D0924A1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Tornado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495AC82-5E28-4A0B-A3B3-6A340F9C736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TO-6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269E95-85BE-48BF-882C-D83E67685FEE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TO-2</a:t>
            </a:r>
          </a:p>
        </p:txBody>
      </p:sp>
    </p:spTree>
    <p:extLst>
      <p:ext uri="{BB962C8B-B14F-4D97-AF65-F5344CB8AC3E}">
        <p14:creationId xmlns:p14="http://schemas.microsoft.com/office/powerpoint/2010/main" val="24695158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1F77CC4-248C-48D1-8616-0F61B9D5A0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Tornado Warning Signs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B49B1C3-B30B-4170-9FF5-FD47845FC3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1" y="1521229"/>
            <a:ext cx="8627523" cy="4781145"/>
          </a:xfrm>
        </p:spPr>
        <p:txBody>
          <a:bodyPr/>
          <a:lstStyle/>
          <a:p>
            <a:r>
              <a:rPr lang="en-US" dirty="0"/>
              <a:t>A rotating, funnel-shaped cloud toward the ground  </a:t>
            </a:r>
          </a:p>
          <a:p>
            <a:r>
              <a:rPr lang="en-US" dirty="0"/>
              <a:t>An approaching cloud of debris, especially at ground level, can mark the location of a tornado </a:t>
            </a:r>
          </a:p>
          <a:p>
            <a:pPr lvl="1"/>
            <a:r>
              <a:rPr lang="en-US" dirty="0"/>
              <a:t>This is even if a funnel is not visible  </a:t>
            </a:r>
          </a:p>
          <a:p>
            <a:r>
              <a:rPr lang="en-US" dirty="0"/>
              <a:t>A loud roaring sound similar to a freight train </a:t>
            </a:r>
          </a:p>
          <a:p>
            <a:r>
              <a:rPr lang="en-US" dirty="0"/>
              <a:t>Strange quiet during or shortly after a thunderstorm  </a:t>
            </a:r>
          </a:p>
          <a:p>
            <a:pPr lvl="1"/>
            <a:r>
              <a:rPr lang="en-US" dirty="0"/>
              <a:t>The wind may die down and the air may become still </a:t>
            </a:r>
          </a:p>
          <a:p>
            <a:r>
              <a:rPr lang="en-US" dirty="0"/>
              <a:t>Debris dropping from the sky  </a:t>
            </a:r>
          </a:p>
          <a:p>
            <a:r>
              <a:rPr lang="en-US" dirty="0"/>
              <a:t>A change in the color of the sky</a:t>
            </a:r>
          </a:p>
        </p:txBody>
      </p:sp>
      <p:pic>
        <p:nvPicPr>
          <p:cNvPr id="7" name="Picture 6" descr="Photo of a car on the road with a dark  gray sky.">
            <a:extLst>
              <a:ext uri="{FF2B5EF4-FFF2-40B4-BE49-F238E27FC236}">
                <a16:creationId xmlns:a16="http://schemas.microsoft.com/office/drawing/2014/main" id="{6D007FEB-B759-471B-81C0-4046A712F8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88775" y="4678535"/>
            <a:ext cx="2000250" cy="1381125"/>
          </a:xfrm>
          <a:prstGeom prst="rect">
            <a:avLst/>
          </a:prstGeo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DCA1CC-F4DA-4D63-AE74-966F0F80649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Tornado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A8D7898-F080-4097-8898-528AB141F0F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TO-7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B7F53C8-5FE7-47B3-9E77-79D334123963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TO-3</a:t>
            </a:r>
          </a:p>
        </p:txBody>
      </p:sp>
    </p:spTree>
    <p:extLst>
      <p:ext uri="{BB962C8B-B14F-4D97-AF65-F5344CB8AC3E}">
        <p14:creationId xmlns:p14="http://schemas.microsoft.com/office/powerpoint/2010/main" val="268438473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RTPPTTmplt" id="{640DFFE4-282E-4AC6-B84A-F63ECBAE83C0}" vid="{8A2D1EBC-178E-4B41-A94B-C6EC09121C8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8FE5F7B7910C4D8144887B4C3EC5DA" ma:contentTypeVersion="8" ma:contentTypeDescription="Create a new document." ma:contentTypeScope="" ma:versionID="976afda98426a9f344c5b6ad47e5cf4c">
  <xsd:schema xmlns:xsd="http://www.w3.org/2001/XMLSchema" xmlns:xs="http://www.w3.org/2001/XMLSchema" xmlns:p="http://schemas.microsoft.com/office/2006/metadata/properties" xmlns:ns2="cd7a79f3-a22f-4b0a-abe2-9eca9b7c463e" xmlns:ns3="ec9525e3-0e26-41e5-be28-2227dc64c83e" targetNamespace="http://schemas.microsoft.com/office/2006/metadata/properties" ma:root="true" ma:fieldsID="b9059ec12c98312b753467b09a7bd014" ns2:_="" ns3:_="">
    <xsd:import namespace="cd7a79f3-a22f-4b0a-abe2-9eca9b7c463e"/>
    <xsd:import namespace="ec9525e3-0e26-41e5-be28-2227dc64c83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7a79f3-a22f-4b0a-abe2-9eca9b7c46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9525e3-0e26-41e5-be28-2227dc64c83e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5DD7AE4-83D3-421C-A1C5-EED6632DACD5}">
  <ds:schemaRefs>
    <ds:schemaRef ds:uri="http://schemas.openxmlformats.org/package/2006/metadata/core-properties"/>
    <ds:schemaRef ds:uri="http://schemas.microsoft.com/office/infopath/2007/PartnerControls"/>
    <ds:schemaRef ds:uri="http://purl.org/dc/terms/"/>
    <ds:schemaRef ds:uri="cd7a79f3-a22f-4b0a-abe2-9eca9b7c463e"/>
    <ds:schemaRef ds:uri="http://schemas.microsoft.com/office/2006/metadata/properties"/>
    <ds:schemaRef ds:uri="http://www.w3.org/XML/1998/namespace"/>
    <ds:schemaRef ds:uri="http://purl.org/dc/elements/1.1/"/>
    <ds:schemaRef ds:uri="http://schemas.microsoft.com/office/2006/documentManagement/types"/>
    <ds:schemaRef ds:uri="http://purl.org/dc/dcmitype/"/>
    <ds:schemaRef ds:uri="ec9525e3-0e26-41e5-be28-2227dc64c83e"/>
  </ds:schemaRefs>
</ds:datastoreItem>
</file>

<file path=customXml/itemProps2.xml><?xml version="1.0" encoding="utf-8"?>
<ds:datastoreItem xmlns:ds="http://schemas.openxmlformats.org/officeDocument/2006/customXml" ds:itemID="{202B2366-58F8-48B0-BE69-170E59C2B4C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d7a79f3-a22f-4b0a-abe2-9eca9b7c463e"/>
    <ds:schemaRef ds:uri="ec9525e3-0e26-41e5-be28-2227dc64c83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92231E3-016F-4B17-AC09-DB5F282D3AC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228</TotalTime>
  <Words>736</Words>
  <Application>Microsoft Office PowerPoint</Application>
  <PresentationFormat>On-screen Show (4:3)</PresentationFormat>
  <Paragraphs>109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Wingdings</vt:lpstr>
      <vt:lpstr>1_Office Theme</vt:lpstr>
      <vt:lpstr>   CERT Hazard Annexes</vt:lpstr>
      <vt:lpstr>Tornado</vt:lpstr>
      <vt:lpstr>Introduction (Annex 10)</vt:lpstr>
      <vt:lpstr>Tornado Impacts</vt:lpstr>
      <vt:lpstr>Tornado Risks</vt:lpstr>
      <vt:lpstr>Tornado Facts</vt:lpstr>
      <vt:lpstr>Enhanced Fujita Damage Scale</vt:lpstr>
      <vt:lpstr>Tornado Preparedness</vt:lpstr>
      <vt:lpstr>Tornado Warning Signs</vt:lpstr>
      <vt:lpstr>During a Tornado</vt:lpstr>
      <vt:lpstr>During a Tornado (continued)</vt:lpstr>
      <vt:lpstr>After a Tornado</vt:lpstr>
      <vt:lpstr>After a Tornado (continued)</vt:lpstr>
      <vt:lpstr>Final Questions? (Annex 10)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Taryn Wilkinson</dc:creator>
  <cp:lastModifiedBy>Akers, Ryan</cp:lastModifiedBy>
  <cp:revision>29</cp:revision>
  <dcterms:created xsi:type="dcterms:W3CDTF">2019-02-12T16:17:55Z</dcterms:created>
  <dcterms:modified xsi:type="dcterms:W3CDTF">2021-04-07T21:55:48Z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0x010100798FE5F7B7910C4D8144887B4C3EC5DA</vt:lpwstr>
  </property>
</Properties>
</file>