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4"/>
  </p:sldMasterIdLst>
  <p:notesMasterIdLst>
    <p:notesMasterId r:id="rId22"/>
  </p:notesMasterIdLst>
  <p:handoutMasterIdLst>
    <p:handoutMasterId r:id="rId23"/>
  </p:handoutMasterIdLst>
  <p:sldIdLst>
    <p:sldId id="256" r:id="rId5"/>
    <p:sldId id="408" r:id="rId6"/>
    <p:sldId id="391" r:id="rId7"/>
    <p:sldId id="392" r:id="rId8"/>
    <p:sldId id="393" r:id="rId9"/>
    <p:sldId id="394" r:id="rId10"/>
    <p:sldId id="395" r:id="rId11"/>
    <p:sldId id="396" r:id="rId12"/>
    <p:sldId id="487" r:id="rId13"/>
    <p:sldId id="397" r:id="rId14"/>
    <p:sldId id="398" r:id="rId15"/>
    <p:sldId id="399" r:id="rId16"/>
    <p:sldId id="400" r:id="rId17"/>
    <p:sldId id="401" r:id="rId18"/>
    <p:sldId id="402" r:id="rId19"/>
    <p:sldId id="403" r:id="rId20"/>
    <p:sldId id="40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thony Bocchino" initials="AB" lastIdx="4" clrIdx="0">
    <p:extLst>
      <p:ext uri="{19B8F6BF-5375-455C-9EA6-DF929625EA0E}">
        <p15:presenceInfo xmlns:p15="http://schemas.microsoft.com/office/powerpoint/2012/main" userId="S-1-5-21-1244020187-519449412-911163043-17869" providerId="AD"/>
      </p:ext>
    </p:extLst>
  </p:cmAuthor>
  <p:cmAuthor id="2" name="Gian Tavares" initials="GT" lastIdx="51" clrIdx="1">
    <p:extLst>
      <p:ext uri="{19B8F6BF-5375-455C-9EA6-DF929625EA0E}">
        <p15:presenceInfo xmlns:p15="http://schemas.microsoft.com/office/powerpoint/2012/main" userId="S-1-5-21-1244020187-519449412-911163043-172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8431"/>
    <a:srgbClr val="57AC40"/>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89"/>
    <p:restoredTop sz="86411"/>
  </p:normalViewPr>
  <p:slideViewPr>
    <p:cSldViewPr snapToGrid="0">
      <p:cViewPr varScale="1">
        <p:scale>
          <a:sx n="54" d="100"/>
          <a:sy n="54" d="100"/>
        </p:scale>
        <p:origin x="1040" y="4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9AFAD3-F3BD-4395-8F77-9999A3AF0AE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8F1A46B-586F-4CBE-9952-6BEDC60891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FA48505-E7EB-4B8F-BF8D-66EAD648D0DD}" type="datetimeFigureOut">
              <a:rPr lang="en-US" smtClean="0"/>
              <a:t>4/7/2021</a:t>
            </a:fld>
            <a:endParaRPr lang="en-US" dirty="0"/>
          </a:p>
        </p:txBody>
      </p:sp>
      <p:sp>
        <p:nvSpPr>
          <p:cNvPr id="4" name="Footer Placeholder 3">
            <a:extLst>
              <a:ext uri="{FF2B5EF4-FFF2-40B4-BE49-F238E27FC236}">
                <a16:creationId xmlns:a16="http://schemas.microsoft.com/office/drawing/2014/main" id="{AABE23D6-7DAB-4005-B034-4AFEE3EA5A2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2F3BB4C-A847-42FD-8740-E25E0B7BB7A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B379F10-0CE8-46B5-BCEC-A8D128FCB864}" type="slidenum">
              <a:rPr lang="en-US" smtClean="0"/>
              <a:t>‹#›</a:t>
            </a:fld>
            <a:endParaRPr lang="en-US" dirty="0"/>
          </a:p>
        </p:txBody>
      </p:sp>
    </p:spTree>
    <p:extLst>
      <p:ext uri="{BB962C8B-B14F-4D97-AF65-F5344CB8AC3E}">
        <p14:creationId xmlns:p14="http://schemas.microsoft.com/office/powerpoint/2010/main" val="2193133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9E9712-CA5B-8E48-8425-06DF5F68B858}" type="datetimeFigureOut">
              <a:rPr lang="en-US" smtClean="0"/>
              <a:t>4/7/2021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0E9810-0F59-234B-9237-31EE807F066D}" type="slidenum">
              <a:rPr lang="en-US" smtClean="0"/>
              <a:t>‹#›</a:t>
            </a:fld>
            <a:endParaRPr lang="en-US" dirty="0"/>
          </a:p>
        </p:txBody>
      </p:sp>
    </p:spTree>
    <p:extLst>
      <p:ext uri="{BB962C8B-B14F-4D97-AF65-F5344CB8AC3E}">
        <p14:creationId xmlns:p14="http://schemas.microsoft.com/office/powerpoint/2010/main" val="3889123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B86B7D5-9D73-41BF-83DA-82B7B0CE3957}"/>
              </a:ext>
            </a:extLst>
          </p:cNvPr>
          <p:cNvSpPr/>
          <p:nvPr userDrawn="1"/>
        </p:nvSpPr>
        <p:spPr>
          <a:xfrm>
            <a:off x="0" y="-2387"/>
            <a:ext cx="9144000" cy="551497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a:extLst>
              <a:ext uri="{FF2B5EF4-FFF2-40B4-BE49-F238E27FC236}">
                <a16:creationId xmlns:a16="http://schemas.microsoft.com/office/drawing/2014/main" id="{C5E2048F-5A58-44FC-BB6B-8004B92565BB}"/>
              </a:ext>
            </a:extLst>
          </p:cNvPr>
          <p:cNvSpPr>
            <a:spLocks noGrp="1"/>
          </p:cNvSpPr>
          <p:nvPr>
            <p:ph type="ctrTitle" hasCustomPrompt="1"/>
          </p:nvPr>
        </p:nvSpPr>
        <p:spPr>
          <a:xfrm>
            <a:off x="292822" y="1122365"/>
            <a:ext cx="8558357" cy="1220787"/>
          </a:xfrm>
        </p:spPr>
        <p:txBody>
          <a:bodyPr anchor="b">
            <a:normAutofit/>
          </a:bodyPr>
          <a:lstStyle>
            <a:lvl1pPr algn="ctr">
              <a:defRPr sz="5000" b="1" i="0">
                <a:solidFill>
                  <a:schemeClr val="bg1"/>
                </a:solidFill>
                <a:latin typeface="Arial" panose="020B0604020202020204" pitchFamily="34" charset="0"/>
                <a:cs typeface="Arial" panose="020B0604020202020204" pitchFamily="34" charset="0"/>
              </a:defRPr>
            </a:lvl1pPr>
          </a:lstStyle>
          <a:p>
            <a:r>
              <a:rPr lang="en-US"/>
              <a:t>Title</a:t>
            </a:r>
          </a:p>
        </p:txBody>
      </p:sp>
      <p:pic>
        <p:nvPicPr>
          <p:cNvPr id="5" name="Picture 4">
            <a:extLst>
              <a:ext uri="{FF2B5EF4-FFF2-40B4-BE49-F238E27FC236}">
                <a16:creationId xmlns:a16="http://schemas.microsoft.com/office/drawing/2014/main" id="{D1F19E53-3E23-440A-8EE7-959664248F96}"/>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14400" y="3671193"/>
            <a:ext cx="8229600" cy="1853184"/>
          </a:xfrm>
          <a:prstGeom prst="rect">
            <a:avLst/>
          </a:prstGeom>
        </p:spPr>
      </p:pic>
      <p:pic>
        <p:nvPicPr>
          <p:cNvPr id="16" name="Picture 15" descr="A close up of a sign&#10;&#10;Description generated with high confidence">
            <a:extLst>
              <a:ext uri="{FF2B5EF4-FFF2-40B4-BE49-F238E27FC236}">
                <a16:creationId xmlns:a16="http://schemas.microsoft.com/office/drawing/2014/main" id="{A0A1B6DC-BDE1-4350-A720-0DFEEA72163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07098" y="5872795"/>
            <a:ext cx="2058831" cy="731520"/>
          </a:xfrm>
          <a:prstGeom prst="rect">
            <a:avLst/>
          </a:prstGeom>
        </p:spPr>
      </p:pic>
      <p:pic>
        <p:nvPicPr>
          <p:cNvPr id="8" name="Picture 7">
            <a:extLst>
              <a:ext uri="{FF2B5EF4-FFF2-40B4-BE49-F238E27FC236}">
                <a16:creationId xmlns:a16="http://schemas.microsoft.com/office/drawing/2014/main" id="{34AFC965-3E1A-4301-B9EF-34541341D096}"/>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Tree>
    <p:extLst>
      <p:ext uri="{BB962C8B-B14F-4D97-AF65-F5344CB8AC3E}">
        <p14:creationId xmlns:p14="http://schemas.microsoft.com/office/powerpoint/2010/main" val="2731951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2613DF3-AFC5-E94B-8457-4F038DF15581}"/>
              </a:ext>
            </a:extLst>
          </p:cNvPr>
          <p:cNvSpPr/>
          <p:nvPr userDrawn="1"/>
        </p:nvSpPr>
        <p:spPr>
          <a:xfrm>
            <a:off x="0" y="-2387"/>
            <a:ext cx="9144000" cy="551497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0" name="Picture 9">
            <a:extLst>
              <a:ext uri="{FF2B5EF4-FFF2-40B4-BE49-F238E27FC236}">
                <a16:creationId xmlns:a16="http://schemas.microsoft.com/office/drawing/2014/main" id="{0003B7A3-0E25-DD44-981E-05529E199B0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14400" y="3671193"/>
            <a:ext cx="8229600" cy="1853184"/>
          </a:xfrm>
          <a:prstGeom prst="rect">
            <a:avLst/>
          </a:prstGeom>
        </p:spPr>
      </p:pic>
      <p:pic>
        <p:nvPicPr>
          <p:cNvPr id="16" name="Picture 15" descr="A close up of a sign&#10;&#10;Description generated with high confidence">
            <a:extLst>
              <a:ext uri="{FF2B5EF4-FFF2-40B4-BE49-F238E27FC236}">
                <a16:creationId xmlns:a16="http://schemas.microsoft.com/office/drawing/2014/main" id="{A0A1B6DC-BDE1-4350-A720-0DFEEA72163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07098" y="5872795"/>
            <a:ext cx="2058831" cy="731520"/>
          </a:xfrm>
          <a:prstGeom prst="rect">
            <a:avLst/>
          </a:prstGeom>
        </p:spPr>
      </p:pic>
      <p:sp>
        <p:nvSpPr>
          <p:cNvPr id="6" name="Text Placeholder 5">
            <a:extLst>
              <a:ext uri="{FF2B5EF4-FFF2-40B4-BE49-F238E27FC236}">
                <a16:creationId xmlns:a16="http://schemas.microsoft.com/office/drawing/2014/main" id="{3BB55A5C-60F8-44DB-948C-104DD56B3B6F}"/>
              </a:ext>
            </a:extLst>
          </p:cNvPr>
          <p:cNvSpPr>
            <a:spLocks noGrp="1"/>
          </p:cNvSpPr>
          <p:nvPr>
            <p:ph type="body" sz="quarter" idx="10" hasCustomPrompt="1"/>
          </p:nvPr>
        </p:nvSpPr>
        <p:spPr>
          <a:xfrm>
            <a:off x="0" y="1580055"/>
            <a:ext cx="9144000" cy="897140"/>
          </a:xfrm>
        </p:spPr>
        <p:txBody>
          <a:bodyPr anchor="ctr">
            <a:normAutofit/>
          </a:bodyPr>
          <a:lstStyle>
            <a:lvl1pPr marL="0" indent="0" algn="ctr">
              <a:buNone/>
              <a:defRPr sz="5000" b="1">
                <a:solidFill>
                  <a:schemeClr val="bg1"/>
                </a:solidFill>
                <a:latin typeface="Arial" panose="020B0604020202020204" pitchFamily="34" charset="0"/>
                <a:cs typeface="Arial" panose="020B0604020202020204" pitchFamily="34" charset="0"/>
              </a:defRPr>
            </a:lvl1pPr>
          </a:lstStyle>
          <a:p>
            <a:pPr lvl="0"/>
            <a:r>
              <a:rPr lang="en-US"/>
              <a:t>Title</a:t>
            </a:r>
          </a:p>
        </p:txBody>
      </p:sp>
      <p:sp>
        <p:nvSpPr>
          <p:cNvPr id="11" name="Text Placeholder 10">
            <a:extLst>
              <a:ext uri="{FF2B5EF4-FFF2-40B4-BE49-F238E27FC236}">
                <a16:creationId xmlns:a16="http://schemas.microsoft.com/office/drawing/2014/main" id="{6EB4A5DE-FE85-4060-831F-4535EBE301ED}"/>
              </a:ext>
            </a:extLst>
          </p:cNvPr>
          <p:cNvSpPr>
            <a:spLocks noGrp="1"/>
          </p:cNvSpPr>
          <p:nvPr>
            <p:ph type="body" sz="quarter" idx="11" hasCustomPrompt="1"/>
          </p:nvPr>
        </p:nvSpPr>
        <p:spPr>
          <a:xfrm>
            <a:off x="0" y="2476500"/>
            <a:ext cx="9144000" cy="725488"/>
          </a:xfrm>
        </p:spPr>
        <p:txBody>
          <a:bodyPr anchor="ctr">
            <a:normAutofit/>
          </a:bodyPr>
          <a:lstStyle>
            <a:lvl1pPr marL="0" indent="0" algn="ctr">
              <a:buNone/>
              <a:defRPr sz="3400" b="1">
                <a:solidFill>
                  <a:sysClr val="windowText" lastClr="000000"/>
                </a:solidFill>
                <a:latin typeface="Arial" panose="020B0604020202020204" pitchFamily="34" charset="0"/>
                <a:cs typeface="Arial" panose="020B0604020202020204" pitchFamily="34" charset="0"/>
              </a:defRPr>
            </a:lvl1pPr>
          </a:lstStyle>
          <a:p>
            <a:pPr lvl="0"/>
            <a:r>
              <a:rPr lang="en-US" dirty="0" err="1"/>
              <a:t>SubTitle</a:t>
            </a:r>
            <a:endParaRPr lang="en-US" dirty="0"/>
          </a:p>
        </p:txBody>
      </p:sp>
      <p:pic>
        <p:nvPicPr>
          <p:cNvPr id="8" name="Picture 7">
            <a:extLst>
              <a:ext uri="{FF2B5EF4-FFF2-40B4-BE49-F238E27FC236}">
                <a16:creationId xmlns:a16="http://schemas.microsoft.com/office/drawing/2014/main" id="{09B24244-9DB7-4E6D-9613-E486083973C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2" name="Title 1">
            <a:extLst>
              <a:ext uri="{FF2B5EF4-FFF2-40B4-BE49-F238E27FC236}">
                <a16:creationId xmlns:a16="http://schemas.microsoft.com/office/drawing/2014/main" id="{5B183386-0299-7D4D-B0EA-E1B0E62D84AA}"/>
              </a:ext>
            </a:extLst>
          </p:cNvPr>
          <p:cNvSpPr>
            <a:spLocks noGrp="1"/>
          </p:cNvSpPr>
          <p:nvPr>
            <p:ph type="title"/>
          </p:nvPr>
        </p:nvSpPr>
        <p:spPr>
          <a:xfrm>
            <a:off x="628650" y="365128"/>
            <a:ext cx="7886700" cy="1325563"/>
          </a:xfrm>
        </p:spPr>
        <p:txBody>
          <a:bodyPr>
            <a:normAutofit/>
          </a:bodyPr>
          <a:lstStyle>
            <a:lvl1pPr>
              <a:defRPr sz="5000"/>
            </a:lvl1pPr>
          </a:lstStyle>
          <a:p>
            <a:r>
              <a:rPr lang="en-US" dirty="0"/>
              <a:t>Click to edit Master title style</a:t>
            </a:r>
          </a:p>
        </p:txBody>
      </p:sp>
    </p:spTree>
    <p:extLst>
      <p:ext uri="{BB962C8B-B14F-4D97-AF65-F5344CB8AC3E}">
        <p14:creationId xmlns:p14="http://schemas.microsoft.com/office/powerpoint/2010/main" val="3587012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n-Bulleted Intro Text w/PM">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D02111A-AC78-2C40-8E0F-A16E0D82D334}"/>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7" name="Picture 16">
            <a:extLst>
              <a:ext uri="{FF2B5EF4-FFF2-40B4-BE49-F238E27FC236}">
                <a16:creationId xmlns:a16="http://schemas.microsoft.com/office/drawing/2014/main" id="{D6177E8F-CC17-C84C-A54C-F64D706899D0}"/>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29600" cy="4781145"/>
          </a:xfrm>
        </p:spPr>
        <p:txBody>
          <a:bodyPr>
            <a:normAutofit/>
          </a:bodyPr>
          <a:lstStyle>
            <a:lvl1pPr marL="0" indent="0">
              <a:buNone/>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Arial" panose="020B0604020202020204" pitchFamily="34" charset="0"/>
              <a:buChar char="‒"/>
              <a:defRPr sz="2000">
                <a:latin typeface="Arial" panose="020B0604020202020204" pitchFamily="34" charset="0"/>
                <a:cs typeface="Arial" panose="020B0604020202020204" pitchFamily="34" charset="0"/>
              </a:defRPr>
            </a:lvl3pPr>
            <a:lvl4pPr marL="1600160" indent="-228594">
              <a:buFont typeface="Wingdings" panose="05000000000000000000" pitchFamily="2" charset="2"/>
              <a:buChar cha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3AE9D370-B5BD-4A01-BD93-E3AF2518AE4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8" name="Text Placeholder 14">
            <a:extLst>
              <a:ext uri="{FF2B5EF4-FFF2-40B4-BE49-F238E27FC236}">
                <a16:creationId xmlns:a16="http://schemas.microsoft.com/office/drawing/2014/main" id="{B35CCE95-468E-442E-9ED0-F1EDC09F417A}"/>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9" name="Text Placeholder 14">
            <a:extLst>
              <a:ext uri="{FF2B5EF4-FFF2-40B4-BE49-F238E27FC236}">
                <a16:creationId xmlns:a16="http://schemas.microsoft.com/office/drawing/2014/main" id="{C8A4DFD6-6B8A-4783-B624-3D851DA8A111}"/>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4" name="Content Placeholder 3">
            <a:extLst>
              <a:ext uri="{FF2B5EF4-FFF2-40B4-BE49-F238E27FC236}">
                <a16:creationId xmlns:a16="http://schemas.microsoft.com/office/drawing/2014/main" id="{B960D018-88E0-45CD-9E3B-A0A7382CB6A7}"/>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527909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ed List w/PM">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DAE76731-F6E6-7848-A4D6-073D636EE3E0}"/>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0" name="Picture 19">
            <a:extLst>
              <a:ext uri="{FF2B5EF4-FFF2-40B4-BE49-F238E27FC236}">
                <a16:creationId xmlns:a16="http://schemas.microsoft.com/office/drawing/2014/main" id="{5B8C4F10-6911-3D41-884B-E9859E377B01}"/>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12974" cy="4781145"/>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4E358483-0701-4610-B7F8-1CDC93B7D0E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6" name="Text Placeholder 14">
            <a:extLst>
              <a:ext uri="{FF2B5EF4-FFF2-40B4-BE49-F238E27FC236}">
                <a16:creationId xmlns:a16="http://schemas.microsoft.com/office/drawing/2014/main" id="{2AFC4B6C-E56F-45A2-B987-2706EF4469DD}"/>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7" name="Text Placeholder 14">
            <a:extLst>
              <a:ext uri="{FF2B5EF4-FFF2-40B4-BE49-F238E27FC236}">
                <a16:creationId xmlns:a16="http://schemas.microsoft.com/office/drawing/2014/main" id="{01D02937-E059-4923-A2A9-5058038E867B}"/>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8" name="Content Placeholder 3">
            <a:extLst>
              <a:ext uri="{FF2B5EF4-FFF2-40B4-BE49-F238E27FC236}">
                <a16:creationId xmlns:a16="http://schemas.microsoft.com/office/drawing/2014/main" id="{2F56D0F7-CF00-43BB-9D44-3DB0DAEF336F}"/>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2059730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mbered List w/PM">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3AD5417-1E78-2347-88D2-D530F7E2EFBD}"/>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0" name="Picture 19">
            <a:extLst>
              <a:ext uri="{FF2B5EF4-FFF2-40B4-BE49-F238E27FC236}">
                <a16:creationId xmlns:a16="http://schemas.microsoft.com/office/drawing/2014/main" id="{D90A92A1-1D28-8F44-BC5C-0BD237F633A8}"/>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29600" cy="4781145"/>
          </a:xfrm>
        </p:spPr>
        <p:txBody>
          <a:bodyPr>
            <a:normAutofit/>
          </a:bodyPr>
          <a:lstStyle>
            <a:lvl1pPr marL="514350" indent="-514350">
              <a:buFont typeface="+mj-lt"/>
              <a:buAutoNum type="arabicPeriod"/>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3881DF7E-501B-4BCA-95FE-16FA92C066C4}"/>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8" name="Text Placeholder 14">
            <a:extLst>
              <a:ext uri="{FF2B5EF4-FFF2-40B4-BE49-F238E27FC236}">
                <a16:creationId xmlns:a16="http://schemas.microsoft.com/office/drawing/2014/main" id="{64889971-C6D0-48C5-8EB8-09A4DABBFEC7}"/>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9" name="Text Placeholder 14">
            <a:extLst>
              <a:ext uri="{FF2B5EF4-FFF2-40B4-BE49-F238E27FC236}">
                <a16:creationId xmlns:a16="http://schemas.microsoft.com/office/drawing/2014/main" id="{24B06ED1-1B06-44B7-8461-057F53E18818}"/>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6" name="Content Placeholder 3">
            <a:extLst>
              <a:ext uri="{FF2B5EF4-FFF2-40B4-BE49-F238E27FC236}">
                <a16:creationId xmlns:a16="http://schemas.microsoft.com/office/drawing/2014/main" id="{6FEFCCD0-189B-4A9F-A0FA-FD528EB4233D}"/>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548881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Bulleted List w/PM">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216FE46-FC96-B34B-8971-68574851E7E3}"/>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9" name="Picture 18">
            <a:extLst>
              <a:ext uri="{FF2B5EF4-FFF2-40B4-BE49-F238E27FC236}">
                <a16:creationId xmlns:a16="http://schemas.microsoft.com/office/drawing/2014/main" id="{2C0DF43E-ED80-5F49-A6AA-39142DB50121}"/>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4142622" cy="4758287"/>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0" name="Content Placeholder 2">
            <a:extLst>
              <a:ext uri="{FF2B5EF4-FFF2-40B4-BE49-F238E27FC236}">
                <a16:creationId xmlns:a16="http://schemas.microsoft.com/office/drawing/2014/main" id="{7DD0A62F-ADCE-4FEB-9CDF-E85D05BB3432}"/>
              </a:ext>
            </a:extLst>
          </p:cNvPr>
          <p:cNvSpPr>
            <a:spLocks noGrp="1"/>
          </p:cNvSpPr>
          <p:nvPr>
            <p:ph idx="13"/>
          </p:nvPr>
        </p:nvSpPr>
        <p:spPr>
          <a:xfrm>
            <a:off x="4572000" y="1521229"/>
            <a:ext cx="4256858" cy="4758287"/>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itle 1">
            <a:extLst>
              <a:ext uri="{FF2B5EF4-FFF2-40B4-BE49-F238E27FC236}">
                <a16:creationId xmlns:a16="http://schemas.microsoft.com/office/drawing/2014/main" id="{F98828DD-31C9-4C41-AB97-0D5A474AF7B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20" name="Text Placeholder 14">
            <a:extLst>
              <a:ext uri="{FF2B5EF4-FFF2-40B4-BE49-F238E27FC236}">
                <a16:creationId xmlns:a16="http://schemas.microsoft.com/office/drawing/2014/main" id="{01CC6E1A-3A1D-4D97-9209-75A5CE8341D0}"/>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21" name="Text Placeholder 14">
            <a:extLst>
              <a:ext uri="{FF2B5EF4-FFF2-40B4-BE49-F238E27FC236}">
                <a16:creationId xmlns:a16="http://schemas.microsoft.com/office/drawing/2014/main" id="{7D4EAC7A-29D8-42A5-A75B-CEE1CDA8A477}"/>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7" name="Content Placeholder 3">
            <a:extLst>
              <a:ext uri="{FF2B5EF4-FFF2-40B4-BE49-F238E27FC236}">
                <a16:creationId xmlns:a16="http://schemas.microsoft.com/office/drawing/2014/main" id="{D623670B-8C27-439E-AD32-793B0E92F0D1}"/>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35285009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7C4DE-535A-48A8-B070-52576141C123}"/>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Slide Master w/ PM Box</a:t>
            </a:r>
          </a:p>
        </p:txBody>
      </p:sp>
      <p:sp>
        <p:nvSpPr>
          <p:cNvPr id="3" name="Text Placeholder 2">
            <a:extLst>
              <a:ext uri="{FF2B5EF4-FFF2-40B4-BE49-F238E27FC236}">
                <a16:creationId xmlns:a16="http://schemas.microsoft.com/office/drawing/2014/main" id="{D8480034-040C-4A73-B481-BC4B843FA15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4842F2-B8CF-4FBB-92F0-1AC6DDF3944C}"/>
              </a:ext>
            </a:extLst>
          </p:cNvPr>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F69BD-0B0C-4866-A0B7-9C9DC31A51B0}" type="datetimeFigureOut">
              <a:rPr lang="en-US" smtClean="0"/>
              <a:t>4/7/2021</a:t>
            </a:fld>
            <a:endParaRPr lang="en-US" dirty="0"/>
          </a:p>
        </p:txBody>
      </p:sp>
      <p:sp>
        <p:nvSpPr>
          <p:cNvPr id="5" name="Footer Placeholder 4">
            <a:extLst>
              <a:ext uri="{FF2B5EF4-FFF2-40B4-BE49-F238E27FC236}">
                <a16:creationId xmlns:a16="http://schemas.microsoft.com/office/drawing/2014/main" id="{96EF5D1E-236B-4794-BD1C-A348F4400303}"/>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6CFCAED-1C23-4596-B207-CC261274F50E}"/>
              </a:ext>
            </a:extLst>
          </p:cNvPr>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860692-8B36-4761-9A7C-D6FD3AE4FB2C}" type="slidenum">
              <a:rPr lang="en-US" smtClean="0"/>
              <a:t>‹#›</a:t>
            </a:fld>
            <a:endParaRPr lang="en-US" dirty="0"/>
          </a:p>
        </p:txBody>
      </p:sp>
    </p:spTree>
    <p:extLst>
      <p:ext uri="{BB962C8B-B14F-4D97-AF65-F5344CB8AC3E}">
        <p14:creationId xmlns:p14="http://schemas.microsoft.com/office/powerpoint/2010/main" val="264681489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2DF54-290B-4006-9115-CBC77BA83C56}"/>
              </a:ext>
            </a:extLst>
          </p:cNvPr>
          <p:cNvSpPr>
            <a:spLocks noGrp="1"/>
          </p:cNvSpPr>
          <p:nvPr>
            <p:ph type="ctrTitle"/>
          </p:nvPr>
        </p:nvSpPr>
        <p:spPr/>
        <p:txBody>
          <a:bodyPr>
            <a:noAutofit/>
          </a:bodyPr>
          <a:lstStyle/>
          <a:p>
            <a:br>
              <a:rPr lang="en-US" b="0" dirty="0"/>
            </a:br>
            <a:br>
              <a:rPr lang="en-US" b="0" dirty="0"/>
            </a:br>
            <a:r>
              <a:rPr lang="en-US" b="0" dirty="0"/>
              <a:t> </a:t>
            </a:r>
            <a:r>
              <a:rPr lang="en-US" dirty="0"/>
              <a:t>CERT Hazard Annexes</a:t>
            </a:r>
          </a:p>
        </p:txBody>
      </p:sp>
    </p:spTree>
    <p:extLst>
      <p:ext uri="{BB962C8B-B14F-4D97-AF65-F5344CB8AC3E}">
        <p14:creationId xmlns:p14="http://schemas.microsoft.com/office/powerpoint/2010/main" val="2087591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C083A7-C050-438E-A32F-FAE5E9752859}"/>
              </a:ext>
            </a:extLst>
          </p:cNvPr>
          <p:cNvSpPr>
            <a:spLocks noGrp="1"/>
          </p:cNvSpPr>
          <p:nvPr>
            <p:ph type="title"/>
          </p:nvPr>
        </p:nvSpPr>
        <p:spPr/>
        <p:txBody>
          <a:bodyPr/>
          <a:lstStyle/>
          <a:p>
            <a:r>
              <a:rPr lang="en-US" dirty="0"/>
              <a:t>During an Emergency</a:t>
            </a:r>
          </a:p>
        </p:txBody>
      </p:sp>
      <p:sp>
        <p:nvSpPr>
          <p:cNvPr id="2" name="Content Placeholder 1">
            <a:extLst>
              <a:ext uri="{FF2B5EF4-FFF2-40B4-BE49-F238E27FC236}">
                <a16:creationId xmlns:a16="http://schemas.microsoft.com/office/drawing/2014/main" id="{5132B47E-6F3D-47AB-95B3-D54DC5E77BA1}"/>
              </a:ext>
            </a:extLst>
          </p:cNvPr>
          <p:cNvSpPr>
            <a:spLocks noGrp="1"/>
          </p:cNvSpPr>
          <p:nvPr>
            <p:ph idx="1"/>
          </p:nvPr>
        </p:nvSpPr>
        <p:spPr/>
        <p:txBody>
          <a:bodyPr/>
          <a:lstStyle/>
          <a:p>
            <a:r>
              <a:rPr lang="en-US" dirty="0"/>
              <a:t>Listen to warning </a:t>
            </a:r>
          </a:p>
          <a:p>
            <a:r>
              <a:rPr lang="en-US" dirty="0"/>
              <a:t>Stay tuned to local radio or television</a:t>
            </a:r>
          </a:p>
          <a:p>
            <a:r>
              <a:rPr lang="en-US" dirty="0"/>
              <a:t>Evacuate if advised to do so</a:t>
            </a:r>
          </a:p>
          <a:p>
            <a:r>
              <a:rPr lang="en-US" dirty="0"/>
              <a:t>If not advised to evacuate, shelter in place</a:t>
            </a:r>
          </a:p>
          <a:p>
            <a:r>
              <a:rPr lang="en-US" dirty="0"/>
              <a:t>Shelter livestock; give them stored feed</a:t>
            </a:r>
          </a:p>
          <a:p>
            <a:r>
              <a:rPr lang="en-US" dirty="0"/>
              <a:t>Do not use the telephone </a:t>
            </a:r>
          </a:p>
          <a:p>
            <a:r>
              <a:rPr lang="en-US" dirty="0"/>
              <a:t>If you suspect exposure, wash thoroughly and put exposed clothing in sealed plastic bag </a:t>
            </a:r>
          </a:p>
          <a:p>
            <a:r>
              <a:rPr lang="en-US" dirty="0"/>
              <a:t>Only eat food stored in sealed containers</a:t>
            </a:r>
          </a:p>
        </p:txBody>
      </p:sp>
      <p:sp>
        <p:nvSpPr>
          <p:cNvPr id="6" name="Content Placeholder 5">
            <a:extLst>
              <a:ext uri="{FF2B5EF4-FFF2-40B4-BE49-F238E27FC236}">
                <a16:creationId xmlns:a16="http://schemas.microsoft.com/office/drawing/2014/main" id="{492EF897-CB2F-4028-932F-724F864AD513}"/>
              </a:ext>
            </a:extLst>
          </p:cNvPr>
          <p:cNvSpPr>
            <a:spLocks noGrp="1"/>
          </p:cNvSpPr>
          <p:nvPr>
            <p:ph sz="quarter" idx="12"/>
          </p:nvPr>
        </p:nvSpPr>
        <p:spPr/>
        <p:txBody>
          <a:bodyPr/>
          <a:lstStyle/>
          <a:p>
            <a:r>
              <a:rPr lang="en-US" dirty="0"/>
              <a:t>PM NE-3</a:t>
            </a:r>
          </a:p>
        </p:txBody>
      </p:sp>
      <p:sp>
        <p:nvSpPr>
          <p:cNvPr id="4" name="Text Placeholder 3">
            <a:extLst>
              <a:ext uri="{FF2B5EF4-FFF2-40B4-BE49-F238E27FC236}">
                <a16:creationId xmlns:a16="http://schemas.microsoft.com/office/drawing/2014/main" id="{B4289EAB-C08B-4EB3-AFF8-9D3F61688EA3}"/>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FE7FBE5E-EBDD-4980-B88D-2A9DED2C45C8}"/>
              </a:ext>
            </a:extLst>
          </p:cNvPr>
          <p:cNvSpPr>
            <a:spLocks noGrp="1"/>
          </p:cNvSpPr>
          <p:nvPr>
            <p:ph type="body" sz="quarter" idx="11"/>
          </p:nvPr>
        </p:nvSpPr>
        <p:spPr/>
        <p:txBody>
          <a:bodyPr/>
          <a:lstStyle/>
          <a:p>
            <a:r>
              <a:rPr lang="en-US" dirty="0"/>
              <a:t>NE-8</a:t>
            </a:r>
          </a:p>
        </p:txBody>
      </p:sp>
    </p:spTree>
    <p:extLst>
      <p:ext uri="{BB962C8B-B14F-4D97-AF65-F5344CB8AC3E}">
        <p14:creationId xmlns:p14="http://schemas.microsoft.com/office/powerpoint/2010/main" val="3755674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2C37B0-83B1-4641-97C7-2E804012B70D}"/>
              </a:ext>
            </a:extLst>
          </p:cNvPr>
          <p:cNvSpPr>
            <a:spLocks noGrp="1"/>
          </p:cNvSpPr>
          <p:nvPr>
            <p:ph type="title"/>
          </p:nvPr>
        </p:nvSpPr>
        <p:spPr/>
        <p:txBody>
          <a:bodyPr/>
          <a:lstStyle/>
          <a:p>
            <a:r>
              <a:rPr lang="en-US" dirty="0"/>
              <a:t>After an Emergency</a:t>
            </a:r>
          </a:p>
        </p:txBody>
      </p:sp>
      <p:sp>
        <p:nvSpPr>
          <p:cNvPr id="2" name="Content Placeholder 1">
            <a:extLst>
              <a:ext uri="{FF2B5EF4-FFF2-40B4-BE49-F238E27FC236}">
                <a16:creationId xmlns:a16="http://schemas.microsoft.com/office/drawing/2014/main" id="{2694BE56-6C1D-4469-9031-1FE02F62B5E7}"/>
              </a:ext>
            </a:extLst>
          </p:cNvPr>
          <p:cNvSpPr>
            <a:spLocks noGrp="1"/>
          </p:cNvSpPr>
          <p:nvPr>
            <p:ph idx="1"/>
          </p:nvPr>
        </p:nvSpPr>
        <p:spPr/>
        <p:txBody>
          <a:bodyPr/>
          <a:lstStyle/>
          <a:p>
            <a:r>
              <a:rPr lang="en-US" dirty="0"/>
              <a:t>If told to evacuate, return home only when local authorities say that it safe</a:t>
            </a:r>
          </a:p>
          <a:p>
            <a:r>
              <a:rPr lang="en-US" dirty="0"/>
              <a:t>If advised to stay in home, remain inside</a:t>
            </a:r>
          </a:p>
          <a:p>
            <a:r>
              <a:rPr lang="en-US" dirty="0"/>
              <a:t>Get medical treatment for any unusual symptoms</a:t>
            </a:r>
          </a:p>
          <a:p>
            <a:r>
              <a:rPr lang="en-US" dirty="0"/>
              <a:t>Put food in covered containers before any exposure</a:t>
            </a:r>
          </a:p>
        </p:txBody>
      </p:sp>
      <p:sp>
        <p:nvSpPr>
          <p:cNvPr id="6" name="Content Placeholder 5">
            <a:extLst>
              <a:ext uri="{FF2B5EF4-FFF2-40B4-BE49-F238E27FC236}">
                <a16:creationId xmlns:a16="http://schemas.microsoft.com/office/drawing/2014/main" id="{367B5F6A-8F83-41E3-B361-75DBA29B32EF}"/>
              </a:ext>
            </a:extLst>
          </p:cNvPr>
          <p:cNvSpPr>
            <a:spLocks noGrp="1"/>
          </p:cNvSpPr>
          <p:nvPr>
            <p:ph sz="quarter" idx="12"/>
          </p:nvPr>
        </p:nvSpPr>
        <p:spPr/>
        <p:txBody>
          <a:bodyPr/>
          <a:lstStyle/>
          <a:p>
            <a:r>
              <a:rPr lang="en-US" dirty="0"/>
              <a:t>PM NE-4</a:t>
            </a:r>
          </a:p>
        </p:txBody>
      </p:sp>
      <p:sp>
        <p:nvSpPr>
          <p:cNvPr id="4" name="Text Placeholder 3">
            <a:extLst>
              <a:ext uri="{FF2B5EF4-FFF2-40B4-BE49-F238E27FC236}">
                <a16:creationId xmlns:a16="http://schemas.microsoft.com/office/drawing/2014/main" id="{6DC36EC9-D522-44DD-A8F5-3E1D7E2CA968}"/>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F21C53C3-A790-47B6-8CAF-91E442002CD8}"/>
              </a:ext>
            </a:extLst>
          </p:cNvPr>
          <p:cNvSpPr>
            <a:spLocks noGrp="1"/>
          </p:cNvSpPr>
          <p:nvPr>
            <p:ph type="body" sz="quarter" idx="11"/>
          </p:nvPr>
        </p:nvSpPr>
        <p:spPr/>
        <p:txBody>
          <a:bodyPr/>
          <a:lstStyle/>
          <a:p>
            <a:r>
              <a:rPr lang="en-US" dirty="0"/>
              <a:t>NE-9</a:t>
            </a:r>
          </a:p>
        </p:txBody>
      </p:sp>
    </p:spTree>
    <p:extLst>
      <p:ext uri="{BB962C8B-B14F-4D97-AF65-F5344CB8AC3E}">
        <p14:creationId xmlns:p14="http://schemas.microsoft.com/office/powerpoint/2010/main" val="3115391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DE66F0-72DC-4D0E-9FEB-FF66CD07E1D1}"/>
              </a:ext>
            </a:extLst>
          </p:cNvPr>
          <p:cNvSpPr>
            <a:spLocks noGrp="1"/>
          </p:cNvSpPr>
          <p:nvPr>
            <p:ph type="title"/>
          </p:nvPr>
        </p:nvSpPr>
        <p:spPr/>
        <p:txBody>
          <a:bodyPr/>
          <a:lstStyle/>
          <a:p>
            <a:r>
              <a:rPr lang="en-US" dirty="0"/>
              <a:t>Nuclear Explosions</a:t>
            </a:r>
          </a:p>
        </p:txBody>
      </p:sp>
      <p:sp>
        <p:nvSpPr>
          <p:cNvPr id="2" name="Content Placeholder 1">
            <a:extLst>
              <a:ext uri="{FF2B5EF4-FFF2-40B4-BE49-F238E27FC236}">
                <a16:creationId xmlns:a16="http://schemas.microsoft.com/office/drawing/2014/main" id="{C91BE29E-4F59-49A4-A823-CA6D7833F077}"/>
              </a:ext>
            </a:extLst>
          </p:cNvPr>
          <p:cNvSpPr>
            <a:spLocks noGrp="1"/>
          </p:cNvSpPr>
          <p:nvPr>
            <p:ph idx="1"/>
          </p:nvPr>
        </p:nvSpPr>
        <p:spPr>
          <a:xfrm>
            <a:off x="315142" y="1521229"/>
            <a:ext cx="8512974" cy="4781145"/>
          </a:xfrm>
        </p:spPr>
        <p:txBody>
          <a:bodyPr/>
          <a:lstStyle/>
          <a:p>
            <a:r>
              <a:rPr lang="en-US" dirty="0"/>
              <a:t>What is a Nuclear Explosion?</a:t>
            </a:r>
          </a:p>
          <a:p>
            <a:pPr lvl="1"/>
            <a:r>
              <a:rPr lang="en-US" dirty="0"/>
              <a:t>Nuclear explosions can cause significant damage and casualties from blast, heat, and radiation</a:t>
            </a:r>
          </a:p>
          <a:p>
            <a:pPr lvl="1"/>
            <a:r>
              <a:rPr lang="en-US" dirty="0"/>
              <a:t>Can occur with or without warning</a:t>
            </a:r>
          </a:p>
          <a:p>
            <a:r>
              <a:rPr lang="en-US" dirty="0"/>
              <a:t>Nuclear Explosion Hazards</a:t>
            </a:r>
          </a:p>
          <a:p>
            <a:pPr lvl="1"/>
            <a:r>
              <a:rPr lang="en-US" dirty="0"/>
              <a:t>Blast wave</a:t>
            </a:r>
          </a:p>
          <a:p>
            <a:pPr lvl="1"/>
            <a:r>
              <a:rPr lang="en-US" dirty="0"/>
              <a:t>Fire and heat</a:t>
            </a:r>
          </a:p>
          <a:p>
            <a:pPr lvl="1"/>
            <a:r>
              <a:rPr lang="en-US" dirty="0"/>
              <a:t>Bright flash Electromagnetic Pulse (EMP)</a:t>
            </a:r>
          </a:p>
          <a:p>
            <a:pPr lvl="1"/>
            <a:r>
              <a:rPr lang="en-US" dirty="0"/>
              <a:t>Fallout</a:t>
            </a:r>
          </a:p>
          <a:p>
            <a:pPr lvl="2"/>
            <a:r>
              <a:rPr lang="en-US" dirty="0"/>
              <a:t>Most dangerous in the first few hours after detonation</a:t>
            </a:r>
          </a:p>
          <a:p>
            <a:pPr lvl="1"/>
            <a:r>
              <a:rPr lang="en-US" dirty="0"/>
              <a:t>Radiation</a:t>
            </a:r>
          </a:p>
          <a:p>
            <a:pPr lvl="2"/>
            <a:r>
              <a:rPr lang="en-US" dirty="0"/>
              <a:t>There may be time to prevent significant exposure</a:t>
            </a:r>
          </a:p>
        </p:txBody>
      </p:sp>
      <p:sp>
        <p:nvSpPr>
          <p:cNvPr id="6" name="Content Placeholder 5">
            <a:extLst>
              <a:ext uri="{FF2B5EF4-FFF2-40B4-BE49-F238E27FC236}">
                <a16:creationId xmlns:a16="http://schemas.microsoft.com/office/drawing/2014/main" id="{BC72FC55-6BBA-4E1B-9CBC-F6951F7F8DF9}"/>
              </a:ext>
            </a:extLst>
          </p:cNvPr>
          <p:cNvSpPr>
            <a:spLocks noGrp="1"/>
          </p:cNvSpPr>
          <p:nvPr>
            <p:ph sz="quarter" idx="12"/>
          </p:nvPr>
        </p:nvSpPr>
        <p:spPr/>
        <p:txBody>
          <a:bodyPr/>
          <a:lstStyle/>
          <a:p>
            <a:r>
              <a:rPr lang="en-US" dirty="0"/>
              <a:t>PM NE-4</a:t>
            </a:r>
          </a:p>
        </p:txBody>
      </p:sp>
      <p:sp>
        <p:nvSpPr>
          <p:cNvPr id="4" name="Text Placeholder 3">
            <a:extLst>
              <a:ext uri="{FF2B5EF4-FFF2-40B4-BE49-F238E27FC236}">
                <a16:creationId xmlns:a16="http://schemas.microsoft.com/office/drawing/2014/main" id="{191E3CA5-54A7-498D-9C06-521B9EB6690E}"/>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EBA401F5-7BA8-4A4E-A97C-A831DBBAB276}"/>
              </a:ext>
            </a:extLst>
          </p:cNvPr>
          <p:cNvSpPr>
            <a:spLocks noGrp="1"/>
          </p:cNvSpPr>
          <p:nvPr>
            <p:ph type="body" sz="quarter" idx="11"/>
          </p:nvPr>
        </p:nvSpPr>
        <p:spPr/>
        <p:txBody>
          <a:bodyPr/>
          <a:lstStyle/>
          <a:p>
            <a:r>
              <a:rPr lang="en-US" dirty="0"/>
              <a:t>NE-10</a:t>
            </a:r>
          </a:p>
        </p:txBody>
      </p:sp>
    </p:spTree>
    <p:extLst>
      <p:ext uri="{BB962C8B-B14F-4D97-AF65-F5344CB8AC3E}">
        <p14:creationId xmlns:p14="http://schemas.microsoft.com/office/powerpoint/2010/main" val="1906659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42AFA5-D961-48F1-AEC6-806FFD197925}"/>
              </a:ext>
            </a:extLst>
          </p:cNvPr>
          <p:cNvSpPr>
            <a:spLocks noGrp="1"/>
          </p:cNvSpPr>
          <p:nvPr>
            <p:ph type="title"/>
          </p:nvPr>
        </p:nvSpPr>
        <p:spPr/>
        <p:txBody>
          <a:bodyPr>
            <a:normAutofit/>
          </a:bodyPr>
          <a:lstStyle/>
          <a:p>
            <a:r>
              <a:rPr lang="en-US" dirty="0"/>
              <a:t>Nuclear Explosions </a:t>
            </a:r>
            <a:r>
              <a:rPr lang="en-US" sz="600" dirty="0">
                <a:solidFill>
                  <a:srgbClr val="448431"/>
                </a:solidFill>
              </a:rPr>
              <a:t>(continued)</a:t>
            </a:r>
          </a:p>
        </p:txBody>
      </p:sp>
      <p:sp>
        <p:nvSpPr>
          <p:cNvPr id="2" name="Content Placeholder 1">
            <a:extLst>
              <a:ext uri="{FF2B5EF4-FFF2-40B4-BE49-F238E27FC236}">
                <a16:creationId xmlns:a16="http://schemas.microsoft.com/office/drawing/2014/main" id="{F843AAE4-A18C-451C-B633-AC701216F226}"/>
              </a:ext>
            </a:extLst>
          </p:cNvPr>
          <p:cNvSpPr>
            <a:spLocks noGrp="1"/>
          </p:cNvSpPr>
          <p:nvPr>
            <p:ph idx="1"/>
          </p:nvPr>
        </p:nvSpPr>
        <p:spPr/>
        <p:txBody>
          <a:bodyPr/>
          <a:lstStyle/>
          <a:p>
            <a:r>
              <a:rPr lang="en-US" dirty="0"/>
              <a:t>To prevent significant radiation exposure:</a:t>
            </a:r>
          </a:p>
          <a:p>
            <a:pPr lvl="1"/>
            <a:r>
              <a:rPr lang="en-US" dirty="0"/>
              <a:t>Get inside</a:t>
            </a:r>
          </a:p>
          <a:p>
            <a:pPr lvl="2"/>
            <a:r>
              <a:rPr lang="en-US" dirty="0"/>
              <a:t>Get inside the nearest building</a:t>
            </a:r>
          </a:p>
          <a:p>
            <a:pPr lvl="2"/>
            <a:r>
              <a:rPr lang="en-US" dirty="0"/>
              <a:t>Go to the basement or away from roof or outer walls</a:t>
            </a:r>
          </a:p>
          <a:p>
            <a:pPr lvl="2"/>
            <a:r>
              <a:rPr lang="en-US" dirty="0"/>
              <a:t>Decontaminate if you were outside</a:t>
            </a:r>
          </a:p>
          <a:p>
            <a:pPr lvl="1"/>
            <a:r>
              <a:rPr lang="en-US" dirty="0"/>
              <a:t>Stay inside</a:t>
            </a:r>
          </a:p>
          <a:p>
            <a:pPr lvl="2"/>
            <a:r>
              <a:rPr lang="en-US" dirty="0"/>
              <a:t>Stay inside for 24 hours unless local officials say otherwise</a:t>
            </a:r>
          </a:p>
          <a:p>
            <a:pPr lvl="1"/>
            <a:r>
              <a:rPr lang="en-US" dirty="0"/>
              <a:t>Stay tuned</a:t>
            </a:r>
          </a:p>
          <a:p>
            <a:pPr lvl="2"/>
            <a:r>
              <a:rPr lang="en-US" dirty="0"/>
              <a:t>Tune into any media available for official information, such as when it is safe to exit and where you should go </a:t>
            </a:r>
          </a:p>
          <a:p>
            <a:pPr lvl="2"/>
            <a:r>
              <a:rPr lang="en-US" dirty="0"/>
              <a:t>Cell phone, text messaging, television, and internet services may be disrupted or unavailable</a:t>
            </a:r>
          </a:p>
        </p:txBody>
      </p:sp>
      <p:sp>
        <p:nvSpPr>
          <p:cNvPr id="6" name="Content Placeholder 5">
            <a:extLst>
              <a:ext uri="{FF2B5EF4-FFF2-40B4-BE49-F238E27FC236}">
                <a16:creationId xmlns:a16="http://schemas.microsoft.com/office/drawing/2014/main" id="{8CD09D1F-AFA7-443B-BF26-2D0A870D58C4}"/>
              </a:ext>
            </a:extLst>
          </p:cNvPr>
          <p:cNvSpPr>
            <a:spLocks noGrp="1"/>
          </p:cNvSpPr>
          <p:nvPr>
            <p:ph sz="quarter" idx="12"/>
          </p:nvPr>
        </p:nvSpPr>
        <p:spPr/>
        <p:txBody>
          <a:bodyPr/>
          <a:lstStyle/>
          <a:p>
            <a:r>
              <a:rPr lang="en-US" dirty="0"/>
              <a:t>PM NE-5</a:t>
            </a:r>
          </a:p>
        </p:txBody>
      </p:sp>
      <p:sp>
        <p:nvSpPr>
          <p:cNvPr id="4" name="Text Placeholder 3">
            <a:extLst>
              <a:ext uri="{FF2B5EF4-FFF2-40B4-BE49-F238E27FC236}">
                <a16:creationId xmlns:a16="http://schemas.microsoft.com/office/drawing/2014/main" id="{8AE33EE4-D49C-4464-872E-21D5638C52C5}"/>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66A0A2FA-21FF-4B04-9822-FC67C4368375}"/>
              </a:ext>
            </a:extLst>
          </p:cNvPr>
          <p:cNvSpPr>
            <a:spLocks noGrp="1"/>
          </p:cNvSpPr>
          <p:nvPr>
            <p:ph type="body" sz="quarter" idx="11"/>
          </p:nvPr>
        </p:nvSpPr>
        <p:spPr/>
        <p:txBody>
          <a:bodyPr/>
          <a:lstStyle/>
          <a:p>
            <a:r>
              <a:rPr lang="en-US" dirty="0"/>
              <a:t>NE-11</a:t>
            </a:r>
          </a:p>
        </p:txBody>
      </p:sp>
    </p:spTree>
    <p:extLst>
      <p:ext uri="{BB962C8B-B14F-4D97-AF65-F5344CB8AC3E}">
        <p14:creationId xmlns:p14="http://schemas.microsoft.com/office/powerpoint/2010/main" val="518322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C083A7-C050-438E-A32F-FAE5E9752859}"/>
              </a:ext>
            </a:extLst>
          </p:cNvPr>
          <p:cNvSpPr>
            <a:spLocks noGrp="1"/>
          </p:cNvSpPr>
          <p:nvPr>
            <p:ph type="title"/>
          </p:nvPr>
        </p:nvSpPr>
        <p:spPr/>
        <p:txBody>
          <a:bodyPr>
            <a:normAutofit fontScale="90000"/>
          </a:bodyPr>
          <a:lstStyle/>
          <a:p>
            <a:r>
              <a:rPr lang="en-US" dirty="0"/>
              <a:t>What to do Now: Prepare</a:t>
            </a:r>
          </a:p>
        </p:txBody>
      </p:sp>
      <p:sp>
        <p:nvSpPr>
          <p:cNvPr id="2" name="Content Placeholder 1">
            <a:extLst>
              <a:ext uri="{FF2B5EF4-FFF2-40B4-BE49-F238E27FC236}">
                <a16:creationId xmlns:a16="http://schemas.microsoft.com/office/drawing/2014/main" id="{5132B47E-6F3D-47AB-95B3-D54DC5E77BA1}"/>
              </a:ext>
            </a:extLst>
          </p:cNvPr>
          <p:cNvSpPr>
            <a:spLocks noGrp="1"/>
          </p:cNvSpPr>
          <p:nvPr>
            <p:ph idx="1"/>
          </p:nvPr>
        </p:nvSpPr>
        <p:spPr/>
        <p:txBody>
          <a:bodyPr/>
          <a:lstStyle/>
          <a:p>
            <a:r>
              <a:rPr lang="en-US" dirty="0"/>
              <a:t>Identify shelter locations </a:t>
            </a:r>
          </a:p>
          <a:p>
            <a:r>
              <a:rPr lang="en-US" dirty="0"/>
              <a:t>Outdoor areas, vehicles, mobile homes do </a:t>
            </a:r>
            <a:r>
              <a:rPr lang="en-US" b="1" dirty="0"/>
              <a:t>NOT</a:t>
            </a:r>
            <a:r>
              <a:rPr lang="en-US" dirty="0"/>
              <a:t> provide adequate shelter </a:t>
            </a:r>
          </a:p>
          <a:p>
            <a:r>
              <a:rPr lang="en-US" dirty="0"/>
              <a:t>Have an Emergency Supply Kit</a:t>
            </a:r>
          </a:p>
          <a:p>
            <a:pPr lvl="1"/>
            <a:r>
              <a:rPr lang="en-US" dirty="0"/>
              <a:t>Bottled water, packaged foods, emergency medicines, hand-crank or battery-powered radio, flashlight, extra batteries </a:t>
            </a:r>
          </a:p>
        </p:txBody>
      </p:sp>
      <p:sp>
        <p:nvSpPr>
          <p:cNvPr id="6" name="Content Placeholder 5">
            <a:extLst>
              <a:ext uri="{FF2B5EF4-FFF2-40B4-BE49-F238E27FC236}">
                <a16:creationId xmlns:a16="http://schemas.microsoft.com/office/drawing/2014/main" id="{492EF897-CB2F-4028-932F-724F864AD513}"/>
              </a:ext>
            </a:extLst>
          </p:cNvPr>
          <p:cNvSpPr>
            <a:spLocks noGrp="1"/>
          </p:cNvSpPr>
          <p:nvPr>
            <p:ph sz="quarter" idx="12"/>
          </p:nvPr>
        </p:nvSpPr>
        <p:spPr/>
        <p:txBody>
          <a:bodyPr/>
          <a:lstStyle/>
          <a:p>
            <a:r>
              <a:rPr lang="en-US" dirty="0"/>
              <a:t>PM NE-5</a:t>
            </a:r>
          </a:p>
        </p:txBody>
      </p:sp>
      <p:sp>
        <p:nvSpPr>
          <p:cNvPr id="4" name="Text Placeholder 3">
            <a:extLst>
              <a:ext uri="{FF2B5EF4-FFF2-40B4-BE49-F238E27FC236}">
                <a16:creationId xmlns:a16="http://schemas.microsoft.com/office/drawing/2014/main" id="{B4289EAB-C08B-4EB3-AFF8-9D3F61688EA3}"/>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FE7FBE5E-EBDD-4980-B88D-2A9DED2C45C8}"/>
              </a:ext>
            </a:extLst>
          </p:cNvPr>
          <p:cNvSpPr>
            <a:spLocks noGrp="1"/>
          </p:cNvSpPr>
          <p:nvPr>
            <p:ph type="body" sz="quarter" idx="11"/>
          </p:nvPr>
        </p:nvSpPr>
        <p:spPr/>
        <p:txBody>
          <a:bodyPr/>
          <a:lstStyle/>
          <a:p>
            <a:r>
              <a:rPr lang="en-US" dirty="0"/>
              <a:t>NE-12</a:t>
            </a:r>
          </a:p>
        </p:txBody>
      </p:sp>
    </p:spTree>
    <p:extLst>
      <p:ext uri="{BB962C8B-B14F-4D97-AF65-F5344CB8AC3E}">
        <p14:creationId xmlns:p14="http://schemas.microsoft.com/office/powerpoint/2010/main" val="3028159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2C37B0-83B1-4641-97C7-2E804012B70D}"/>
              </a:ext>
            </a:extLst>
          </p:cNvPr>
          <p:cNvSpPr>
            <a:spLocks noGrp="1"/>
          </p:cNvSpPr>
          <p:nvPr>
            <p:ph type="title"/>
          </p:nvPr>
        </p:nvSpPr>
        <p:spPr/>
        <p:txBody>
          <a:bodyPr>
            <a:normAutofit fontScale="90000"/>
          </a:bodyPr>
          <a:lstStyle/>
          <a:p>
            <a:r>
              <a:rPr lang="en-US" dirty="0"/>
              <a:t>What to do During: Survive</a:t>
            </a:r>
          </a:p>
        </p:txBody>
      </p:sp>
      <p:sp>
        <p:nvSpPr>
          <p:cNvPr id="2" name="Content Placeholder 1">
            <a:extLst>
              <a:ext uri="{FF2B5EF4-FFF2-40B4-BE49-F238E27FC236}">
                <a16:creationId xmlns:a16="http://schemas.microsoft.com/office/drawing/2014/main" id="{2694BE56-6C1D-4469-9031-1FE02F62B5E7}"/>
              </a:ext>
            </a:extLst>
          </p:cNvPr>
          <p:cNvSpPr>
            <a:spLocks noGrp="1"/>
          </p:cNvSpPr>
          <p:nvPr>
            <p:ph idx="1"/>
          </p:nvPr>
        </p:nvSpPr>
        <p:spPr/>
        <p:txBody>
          <a:bodyPr/>
          <a:lstStyle/>
          <a:p>
            <a:r>
              <a:rPr lang="en-US" dirty="0"/>
              <a:t>If warned of an imminent attack, immediately get inside the nearest safe building and move away from windows  </a:t>
            </a:r>
          </a:p>
          <a:p>
            <a:r>
              <a:rPr lang="en-US" dirty="0"/>
              <a:t>If you are outdoors take cover from the blast  If you are in a vehicle, stop safely and duck down  </a:t>
            </a:r>
          </a:p>
          <a:p>
            <a:r>
              <a:rPr lang="en-US" dirty="0"/>
              <a:t>Afterwards, get inside the nearest shelter </a:t>
            </a:r>
          </a:p>
          <a:p>
            <a:r>
              <a:rPr lang="en-US" dirty="0"/>
              <a:t>Stay tuned for updated instructions from emergency response officials </a:t>
            </a:r>
          </a:p>
          <a:p>
            <a:r>
              <a:rPr lang="en-US" dirty="0"/>
              <a:t>If you have evacuated, </a:t>
            </a:r>
            <a:r>
              <a:rPr lang="en-US" b="1" dirty="0"/>
              <a:t>do not return until you are told it is safe to do so by officials</a:t>
            </a:r>
          </a:p>
        </p:txBody>
      </p:sp>
      <p:sp>
        <p:nvSpPr>
          <p:cNvPr id="6" name="Content Placeholder 5">
            <a:extLst>
              <a:ext uri="{FF2B5EF4-FFF2-40B4-BE49-F238E27FC236}">
                <a16:creationId xmlns:a16="http://schemas.microsoft.com/office/drawing/2014/main" id="{367B5F6A-8F83-41E3-B361-75DBA29B32EF}"/>
              </a:ext>
            </a:extLst>
          </p:cNvPr>
          <p:cNvSpPr>
            <a:spLocks noGrp="1"/>
          </p:cNvSpPr>
          <p:nvPr>
            <p:ph sz="quarter" idx="12"/>
          </p:nvPr>
        </p:nvSpPr>
        <p:spPr/>
        <p:txBody>
          <a:bodyPr/>
          <a:lstStyle/>
          <a:p>
            <a:r>
              <a:rPr lang="en-US" dirty="0"/>
              <a:t>PM NE-5</a:t>
            </a:r>
          </a:p>
        </p:txBody>
      </p:sp>
      <p:sp>
        <p:nvSpPr>
          <p:cNvPr id="4" name="Text Placeholder 3">
            <a:extLst>
              <a:ext uri="{FF2B5EF4-FFF2-40B4-BE49-F238E27FC236}">
                <a16:creationId xmlns:a16="http://schemas.microsoft.com/office/drawing/2014/main" id="{6DC36EC9-D522-44DD-A8F5-3E1D7E2CA968}"/>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F21C53C3-A790-47B6-8CAF-91E442002CD8}"/>
              </a:ext>
            </a:extLst>
          </p:cNvPr>
          <p:cNvSpPr>
            <a:spLocks noGrp="1"/>
          </p:cNvSpPr>
          <p:nvPr>
            <p:ph type="body" sz="quarter" idx="11"/>
          </p:nvPr>
        </p:nvSpPr>
        <p:spPr/>
        <p:txBody>
          <a:bodyPr/>
          <a:lstStyle/>
          <a:p>
            <a:r>
              <a:rPr lang="en-US" dirty="0"/>
              <a:t>NE-13</a:t>
            </a:r>
          </a:p>
        </p:txBody>
      </p:sp>
    </p:spTree>
    <p:extLst>
      <p:ext uri="{BB962C8B-B14F-4D97-AF65-F5344CB8AC3E}">
        <p14:creationId xmlns:p14="http://schemas.microsoft.com/office/powerpoint/2010/main" val="38610196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DE66F0-72DC-4D0E-9FEB-FF66CD07E1D1}"/>
              </a:ext>
            </a:extLst>
          </p:cNvPr>
          <p:cNvSpPr>
            <a:spLocks noGrp="1"/>
          </p:cNvSpPr>
          <p:nvPr>
            <p:ph type="title"/>
          </p:nvPr>
        </p:nvSpPr>
        <p:spPr/>
        <p:txBody>
          <a:bodyPr>
            <a:normAutofit fontScale="90000"/>
          </a:bodyPr>
          <a:lstStyle/>
          <a:p>
            <a:r>
              <a:rPr lang="en-US" dirty="0"/>
              <a:t>What to do After: Be Safe</a:t>
            </a:r>
          </a:p>
        </p:txBody>
      </p:sp>
      <p:sp>
        <p:nvSpPr>
          <p:cNvPr id="2" name="Content Placeholder 1">
            <a:extLst>
              <a:ext uri="{FF2B5EF4-FFF2-40B4-BE49-F238E27FC236}">
                <a16:creationId xmlns:a16="http://schemas.microsoft.com/office/drawing/2014/main" id="{C91BE29E-4F59-49A4-A823-CA6D7833F077}"/>
              </a:ext>
            </a:extLst>
          </p:cNvPr>
          <p:cNvSpPr>
            <a:spLocks noGrp="1"/>
          </p:cNvSpPr>
          <p:nvPr>
            <p:ph idx="1"/>
          </p:nvPr>
        </p:nvSpPr>
        <p:spPr/>
        <p:txBody>
          <a:bodyPr/>
          <a:lstStyle/>
          <a:p>
            <a:r>
              <a:rPr lang="en-US" dirty="0"/>
              <a:t>When you get to shelter:</a:t>
            </a:r>
          </a:p>
          <a:p>
            <a:pPr lvl="1"/>
            <a:r>
              <a:rPr lang="en-US" dirty="0"/>
              <a:t>Remove your outer layer of clothing</a:t>
            </a:r>
          </a:p>
          <a:p>
            <a:pPr lvl="1"/>
            <a:r>
              <a:rPr lang="en-US" dirty="0"/>
              <a:t>Take a shower or wash with soap and water</a:t>
            </a:r>
          </a:p>
          <a:p>
            <a:pPr lvl="1"/>
            <a:r>
              <a:rPr lang="en-US" dirty="0"/>
              <a:t>Clean pets that were outside after the fallout arrived</a:t>
            </a:r>
          </a:p>
          <a:p>
            <a:pPr lvl="1"/>
            <a:r>
              <a:rPr lang="en-US" dirty="0"/>
              <a:t>Do not consume food or liquids that were outdoors and uncovered</a:t>
            </a:r>
          </a:p>
          <a:p>
            <a:pPr lvl="1"/>
            <a:r>
              <a:rPr lang="en-US" dirty="0"/>
              <a:t>Listen for instructions from authorities if sick or injured </a:t>
            </a:r>
          </a:p>
        </p:txBody>
      </p:sp>
      <p:sp>
        <p:nvSpPr>
          <p:cNvPr id="6" name="Content Placeholder 5">
            <a:extLst>
              <a:ext uri="{FF2B5EF4-FFF2-40B4-BE49-F238E27FC236}">
                <a16:creationId xmlns:a16="http://schemas.microsoft.com/office/drawing/2014/main" id="{BC72FC55-6BBA-4E1B-9CBC-F6951F7F8DF9}"/>
              </a:ext>
            </a:extLst>
          </p:cNvPr>
          <p:cNvSpPr>
            <a:spLocks noGrp="1"/>
          </p:cNvSpPr>
          <p:nvPr>
            <p:ph sz="quarter" idx="12"/>
          </p:nvPr>
        </p:nvSpPr>
        <p:spPr/>
        <p:txBody>
          <a:bodyPr/>
          <a:lstStyle/>
          <a:p>
            <a:r>
              <a:rPr lang="en-US" dirty="0"/>
              <a:t>PM NE-6</a:t>
            </a:r>
          </a:p>
        </p:txBody>
      </p:sp>
      <p:sp>
        <p:nvSpPr>
          <p:cNvPr id="4" name="Text Placeholder 3">
            <a:extLst>
              <a:ext uri="{FF2B5EF4-FFF2-40B4-BE49-F238E27FC236}">
                <a16:creationId xmlns:a16="http://schemas.microsoft.com/office/drawing/2014/main" id="{191E3CA5-54A7-498D-9C06-521B9EB6690E}"/>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EBA401F5-7BA8-4A4E-A97C-A831DBBAB276}"/>
              </a:ext>
            </a:extLst>
          </p:cNvPr>
          <p:cNvSpPr>
            <a:spLocks noGrp="1"/>
          </p:cNvSpPr>
          <p:nvPr>
            <p:ph type="body" sz="quarter" idx="11"/>
          </p:nvPr>
        </p:nvSpPr>
        <p:spPr/>
        <p:txBody>
          <a:bodyPr/>
          <a:lstStyle/>
          <a:p>
            <a:r>
              <a:rPr lang="en-US" dirty="0"/>
              <a:t>NE-14</a:t>
            </a:r>
          </a:p>
        </p:txBody>
      </p:sp>
    </p:spTree>
    <p:extLst>
      <p:ext uri="{BB962C8B-B14F-4D97-AF65-F5344CB8AC3E}">
        <p14:creationId xmlns:p14="http://schemas.microsoft.com/office/powerpoint/2010/main" val="3402478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D432284-6DCC-4F7D-8E57-4E91911608D3}"/>
              </a:ext>
            </a:extLst>
          </p:cNvPr>
          <p:cNvSpPr>
            <a:spLocks noGrp="1"/>
          </p:cNvSpPr>
          <p:nvPr>
            <p:ph type="title"/>
          </p:nvPr>
        </p:nvSpPr>
        <p:spPr/>
        <p:txBody>
          <a:bodyPr>
            <a:normAutofit/>
          </a:bodyPr>
          <a:lstStyle/>
          <a:p>
            <a:r>
              <a:rPr lang="en-US" dirty="0"/>
              <a:t>Final Questions? </a:t>
            </a:r>
            <a:r>
              <a:rPr lang="en-US" sz="900" dirty="0">
                <a:solidFill>
                  <a:srgbClr val="448431"/>
                </a:solidFill>
              </a:rPr>
              <a:t>(Annex 8)</a:t>
            </a:r>
          </a:p>
        </p:txBody>
      </p:sp>
      <p:sp>
        <p:nvSpPr>
          <p:cNvPr id="2" name="Content Placeholder 1">
            <a:extLst>
              <a:ext uri="{FF2B5EF4-FFF2-40B4-BE49-F238E27FC236}">
                <a16:creationId xmlns:a16="http://schemas.microsoft.com/office/drawing/2014/main" id="{EC28C7A3-AAFC-4A71-9C41-D8A0BB5DDAA6}"/>
              </a:ext>
            </a:extLst>
          </p:cNvPr>
          <p:cNvSpPr>
            <a:spLocks noGrp="1"/>
          </p:cNvSpPr>
          <p:nvPr>
            <p:ph idx="1"/>
          </p:nvPr>
        </p:nvSpPr>
        <p:spPr/>
        <p:txBody>
          <a:bodyPr anchor="ctr"/>
          <a:lstStyle/>
          <a:p>
            <a:pPr algn="ctr"/>
            <a:r>
              <a:rPr lang="en-US" dirty="0"/>
              <a:t>Additional questions, comments, or concerns about nuclear emergencies?</a:t>
            </a:r>
          </a:p>
        </p:txBody>
      </p:sp>
      <p:sp>
        <p:nvSpPr>
          <p:cNvPr id="4" name="Text Placeholder 3">
            <a:extLst>
              <a:ext uri="{FF2B5EF4-FFF2-40B4-BE49-F238E27FC236}">
                <a16:creationId xmlns:a16="http://schemas.microsoft.com/office/drawing/2014/main" id="{40FD2D09-954E-4C28-A2EB-A2D1DE159363}"/>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F85CB916-6A13-4CA7-B789-7A58634AC66E}"/>
              </a:ext>
            </a:extLst>
          </p:cNvPr>
          <p:cNvSpPr>
            <a:spLocks noGrp="1"/>
          </p:cNvSpPr>
          <p:nvPr>
            <p:ph type="body" sz="quarter" idx="11"/>
          </p:nvPr>
        </p:nvSpPr>
        <p:spPr/>
        <p:txBody>
          <a:bodyPr/>
          <a:lstStyle/>
          <a:p>
            <a:r>
              <a:rPr lang="en-US" dirty="0"/>
              <a:t>NE-15</a:t>
            </a:r>
          </a:p>
        </p:txBody>
      </p:sp>
    </p:spTree>
    <p:extLst>
      <p:ext uri="{BB962C8B-B14F-4D97-AF65-F5344CB8AC3E}">
        <p14:creationId xmlns:p14="http://schemas.microsoft.com/office/powerpoint/2010/main" val="216477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695F161-8A28-234F-9D91-93427C410FF7}"/>
              </a:ext>
            </a:extLst>
          </p:cNvPr>
          <p:cNvSpPr>
            <a:spLocks noGrp="1"/>
          </p:cNvSpPr>
          <p:nvPr>
            <p:ph type="title"/>
          </p:nvPr>
        </p:nvSpPr>
        <p:spPr>
          <a:xfrm>
            <a:off x="618018" y="2171629"/>
            <a:ext cx="7886700" cy="1325563"/>
          </a:xfrm>
        </p:spPr>
        <p:txBody>
          <a:bodyPr>
            <a:normAutofit/>
          </a:bodyPr>
          <a:lstStyle/>
          <a:p>
            <a:pPr lvl="0" algn="ctr">
              <a:spcBef>
                <a:spcPts val="1000"/>
              </a:spcBef>
            </a:pPr>
            <a:r>
              <a:rPr lang="en-US" sz="3400" b="1" dirty="0">
                <a:solidFill>
                  <a:sysClr val="windowText" lastClr="000000"/>
                </a:solidFill>
                <a:latin typeface="Arial" panose="020B0604020202020204" pitchFamily="34" charset="0"/>
                <a:ea typeface="+mn-ea"/>
                <a:cs typeface="Arial" panose="020B0604020202020204" pitchFamily="34" charset="0"/>
              </a:rPr>
              <a:t>Nuclear Emergencies</a:t>
            </a:r>
          </a:p>
        </p:txBody>
      </p:sp>
      <p:sp>
        <p:nvSpPr>
          <p:cNvPr id="3" name="Text Placeholder 2">
            <a:extLst>
              <a:ext uri="{FF2B5EF4-FFF2-40B4-BE49-F238E27FC236}">
                <a16:creationId xmlns:a16="http://schemas.microsoft.com/office/drawing/2014/main" id="{11C77D59-E600-47B4-A92B-C80D1D274F2F}"/>
              </a:ext>
            </a:extLst>
          </p:cNvPr>
          <p:cNvSpPr>
            <a:spLocks noGrp="1"/>
          </p:cNvSpPr>
          <p:nvPr>
            <p:ph type="body" sz="quarter" idx="11"/>
          </p:nvPr>
        </p:nvSpPr>
        <p:spPr>
          <a:xfrm>
            <a:off x="-31899" y="1689691"/>
            <a:ext cx="9144000" cy="725488"/>
          </a:xfrm>
        </p:spPr>
        <p:txBody>
          <a:bodyPr>
            <a:noAutofit/>
          </a:bodyPr>
          <a:lstStyle/>
          <a:p>
            <a:r>
              <a:rPr lang="en-US" sz="5000" dirty="0"/>
              <a:t> </a:t>
            </a:r>
            <a:r>
              <a:rPr lang="en-US" sz="5000" dirty="0">
                <a:solidFill>
                  <a:schemeClr val="bg1"/>
                </a:solidFill>
              </a:rPr>
              <a:t>CERT</a:t>
            </a:r>
            <a:r>
              <a:rPr lang="en-US" sz="5000" dirty="0"/>
              <a:t> </a:t>
            </a:r>
            <a:r>
              <a:rPr lang="en-US" sz="5000" dirty="0">
                <a:solidFill>
                  <a:schemeClr val="bg1"/>
                </a:solidFill>
              </a:rPr>
              <a:t>Hazard</a:t>
            </a:r>
            <a:r>
              <a:rPr lang="en-US" sz="5000" dirty="0"/>
              <a:t> </a:t>
            </a:r>
            <a:r>
              <a:rPr lang="en-US" sz="5000" dirty="0">
                <a:solidFill>
                  <a:schemeClr val="bg1"/>
                </a:solidFill>
              </a:rPr>
              <a:t>Annex</a:t>
            </a:r>
            <a:r>
              <a:rPr lang="en-US" sz="800" dirty="0">
                <a:solidFill>
                  <a:srgbClr val="448431"/>
                </a:solidFill>
              </a:rPr>
              <a:t> 8</a:t>
            </a:r>
          </a:p>
        </p:txBody>
      </p:sp>
    </p:spTree>
    <p:extLst>
      <p:ext uri="{BB962C8B-B14F-4D97-AF65-F5344CB8AC3E}">
        <p14:creationId xmlns:p14="http://schemas.microsoft.com/office/powerpoint/2010/main" val="130209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42AFA5-D961-48F1-AEC6-806FFD197925}"/>
              </a:ext>
            </a:extLst>
          </p:cNvPr>
          <p:cNvSpPr>
            <a:spLocks noGrp="1"/>
          </p:cNvSpPr>
          <p:nvPr>
            <p:ph type="title"/>
          </p:nvPr>
        </p:nvSpPr>
        <p:spPr/>
        <p:txBody>
          <a:bodyPr/>
          <a:lstStyle/>
          <a:p>
            <a:r>
              <a:rPr lang="en-US" dirty="0"/>
              <a:t>Introduction </a:t>
            </a:r>
            <a:r>
              <a:rPr lang="en-US" dirty="0">
                <a:solidFill>
                  <a:srgbClr val="448431"/>
                </a:solidFill>
              </a:rPr>
              <a:t>(Annex 8)</a:t>
            </a:r>
          </a:p>
        </p:txBody>
      </p:sp>
      <p:sp>
        <p:nvSpPr>
          <p:cNvPr id="2" name="Content Placeholder 1">
            <a:extLst>
              <a:ext uri="{FF2B5EF4-FFF2-40B4-BE49-F238E27FC236}">
                <a16:creationId xmlns:a16="http://schemas.microsoft.com/office/drawing/2014/main" id="{F843AAE4-A18C-451C-B633-AC701216F226}"/>
              </a:ext>
            </a:extLst>
          </p:cNvPr>
          <p:cNvSpPr>
            <a:spLocks noGrp="1"/>
          </p:cNvSpPr>
          <p:nvPr>
            <p:ph idx="1"/>
          </p:nvPr>
        </p:nvSpPr>
        <p:spPr/>
        <p:txBody>
          <a:bodyPr/>
          <a:lstStyle/>
          <a:p>
            <a:r>
              <a:rPr lang="en-US" dirty="0"/>
              <a:t>Several </a:t>
            </a:r>
            <a:r>
              <a:rPr lang="en-US" b="1" dirty="0"/>
              <a:t>natural</a:t>
            </a:r>
            <a:r>
              <a:rPr lang="en-US" dirty="0"/>
              <a:t> sources cause daily radiation exposure such as the sun, earth, and small traces found in food and water</a:t>
            </a:r>
          </a:p>
          <a:p>
            <a:r>
              <a:rPr lang="en-US" dirty="0"/>
              <a:t>Several </a:t>
            </a:r>
            <a:r>
              <a:rPr lang="en-US" b="1" dirty="0"/>
              <a:t>manmade</a:t>
            </a:r>
            <a:r>
              <a:rPr lang="en-US" dirty="0"/>
              <a:t> sources also cause exposure such as x-ray machines, televisions, and microwave ovens </a:t>
            </a:r>
          </a:p>
          <a:p>
            <a:r>
              <a:rPr lang="en-US" dirty="0"/>
              <a:t>Radiation has a cumulative effect </a:t>
            </a:r>
          </a:p>
          <a:p>
            <a:pPr lvl="1"/>
            <a:r>
              <a:rPr lang="en-US" dirty="0"/>
              <a:t>Longer exposure = greater risk of adverse effects </a:t>
            </a:r>
          </a:p>
          <a:p>
            <a:r>
              <a:rPr lang="en-US" dirty="0"/>
              <a:t>High exposure to radiation can cause serious illness or death</a:t>
            </a:r>
          </a:p>
        </p:txBody>
      </p:sp>
      <p:sp>
        <p:nvSpPr>
          <p:cNvPr id="6" name="Content Placeholder 5">
            <a:extLst>
              <a:ext uri="{FF2B5EF4-FFF2-40B4-BE49-F238E27FC236}">
                <a16:creationId xmlns:a16="http://schemas.microsoft.com/office/drawing/2014/main" id="{8CD09D1F-AFA7-443B-BF26-2D0A870D58C4}"/>
              </a:ext>
            </a:extLst>
          </p:cNvPr>
          <p:cNvSpPr>
            <a:spLocks noGrp="1"/>
          </p:cNvSpPr>
          <p:nvPr>
            <p:ph sz="quarter" idx="12"/>
          </p:nvPr>
        </p:nvSpPr>
        <p:spPr/>
        <p:txBody>
          <a:bodyPr/>
          <a:lstStyle/>
          <a:p>
            <a:r>
              <a:rPr lang="en-US" dirty="0"/>
              <a:t>PM NE-1</a:t>
            </a:r>
          </a:p>
        </p:txBody>
      </p:sp>
      <p:sp>
        <p:nvSpPr>
          <p:cNvPr id="4" name="Text Placeholder 3">
            <a:extLst>
              <a:ext uri="{FF2B5EF4-FFF2-40B4-BE49-F238E27FC236}">
                <a16:creationId xmlns:a16="http://schemas.microsoft.com/office/drawing/2014/main" id="{8AE33EE4-D49C-4464-872E-21D5638C52C5}"/>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66A0A2FA-21FF-4B04-9822-FC67C4368375}"/>
              </a:ext>
            </a:extLst>
          </p:cNvPr>
          <p:cNvSpPr>
            <a:spLocks noGrp="1"/>
          </p:cNvSpPr>
          <p:nvPr>
            <p:ph type="body" sz="quarter" idx="11"/>
          </p:nvPr>
        </p:nvSpPr>
        <p:spPr/>
        <p:txBody>
          <a:bodyPr/>
          <a:lstStyle/>
          <a:p>
            <a:r>
              <a:rPr lang="en-US" dirty="0"/>
              <a:t>NE-1</a:t>
            </a:r>
          </a:p>
        </p:txBody>
      </p:sp>
    </p:spTree>
    <p:extLst>
      <p:ext uri="{BB962C8B-B14F-4D97-AF65-F5344CB8AC3E}">
        <p14:creationId xmlns:p14="http://schemas.microsoft.com/office/powerpoint/2010/main" val="270175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C083A7-C050-438E-A32F-FAE5E9752859}"/>
              </a:ext>
            </a:extLst>
          </p:cNvPr>
          <p:cNvSpPr>
            <a:spLocks noGrp="1"/>
          </p:cNvSpPr>
          <p:nvPr>
            <p:ph type="title"/>
          </p:nvPr>
        </p:nvSpPr>
        <p:spPr/>
        <p:txBody>
          <a:bodyPr/>
          <a:lstStyle/>
          <a:p>
            <a:r>
              <a:rPr lang="en-US" dirty="0"/>
              <a:t>Radiation</a:t>
            </a:r>
          </a:p>
        </p:txBody>
      </p:sp>
      <p:sp>
        <p:nvSpPr>
          <p:cNvPr id="2" name="Content Placeholder 1">
            <a:extLst>
              <a:ext uri="{FF2B5EF4-FFF2-40B4-BE49-F238E27FC236}">
                <a16:creationId xmlns:a16="http://schemas.microsoft.com/office/drawing/2014/main" id="{5132B47E-6F3D-47AB-95B3-D54DC5E77BA1}"/>
              </a:ext>
            </a:extLst>
          </p:cNvPr>
          <p:cNvSpPr>
            <a:spLocks noGrp="1"/>
          </p:cNvSpPr>
          <p:nvPr>
            <p:ph idx="1"/>
          </p:nvPr>
        </p:nvSpPr>
        <p:spPr/>
        <p:txBody>
          <a:bodyPr/>
          <a:lstStyle/>
          <a:p>
            <a:r>
              <a:rPr lang="en-US" dirty="0"/>
              <a:t>Potential danger from an accident at a nuclear power plant is exposure to radiation </a:t>
            </a:r>
          </a:p>
          <a:p>
            <a:r>
              <a:rPr lang="en-US" dirty="0"/>
              <a:t>Area affected by radioactive material release is determined by three factors</a:t>
            </a:r>
          </a:p>
          <a:p>
            <a:pPr lvl="1"/>
            <a:r>
              <a:rPr lang="en-US" dirty="0"/>
              <a:t>Amount of radiation released</a:t>
            </a:r>
          </a:p>
          <a:p>
            <a:pPr lvl="1"/>
            <a:r>
              <a:rPr lang="en-US" dirty="0"/>
              <a:t>Wind direction and speed</a:t>
            </a:r>
          </a:p>
          <a:p>
            <a:pPr lvl="1"/>
            <a:r>
              <a:rPr lang="en-US" dirty="0"/>
              <a:t>Weather conditions</a:t>
            </a:r>
          </a:p>
        </p:txBody>
      </p:sp>
      <p:sp>
        <p:nvSpPr>
          <p:cNvPr id="6" name="Content Placeholder 5">
            <a:extLst>
              <a:ext uri="{FF2B5EF4-FFF2-40B4-BE49-F238E27FC236}">
                <a16:creationId xmlns:a16="http://schemas.microsoft.com/office/drawing/2014/main" id="{492EF897-CB2F-4028-932F-724F864AD513}"/>
              </a:ext>
            </a:extLst>
          </p:cNvPr>
          <p:cNvSpPr>
            <a:spLocks noGrp="1"/>
          </p:cNvSpPr>
          <p:nvPr>
            <p:ph sz="quarter" idx="12"/>
          </p:nvPr>
        </p:nvSpPr>
        <p:spPr/>
        <p:txBody>
          <a:bodyPr/>
          <a:lstStyle/>
          <a:p>
            <a:r>
              <a:rPr lang="en-US" dirty="0"/>
              <a:t>PM NE-1</a:t>
            </a:r>
          </a:p>
        </p:txBody>
      </p:sp>
      <p:sp>
        <p:nvSpPr>
          <p:cNvPr id="4" name="Text Placeholder 3">
            <a:extLst>
              <a:ext uri="{FF2B5EF4-FFF2-40B4-BE49-F238E27FC236}">
                <a16:creationId xmlns:a16="http://schemas.microsoft.com/office/drawing/2014/main" id="{B4289EAB-C08B-4EB3-AFF8-9D3F61688EA3}"/>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FE7FBE5E-EBDD-4980-B88D-2A9DED2C45C8}"/>
              </a:ext>
            </a:extLst>
          </p:cNvPr>
          <p:cNvSpPr>
            <a:spLocks noGrp="1"/>
          </p:cNvSpPr>
          <p:nvPr>
            <p:ph type="body" sz="quarter" idx="11"/>
          </p:nvPr>
        </p:nvSpPr>
        <p:spPr/>
        <p:txBody>
          <a:bodyPr/>
          <a:lstStyle/>
          <a:p>
            <a:r>
              <a:rPr lang="en-US" dirty="0"/>
              <a:t>NE-2</a:t>
            </a:r>
          </a:p>
        </p:txBody>
      </p:sp>
    </p:spTree>
    <p:extLst>
      <p:ext uri="{BB962C8B-B14F-4D97-AF65-F5344CB8AC3E}">
        <p14:creationId xmlns:p14="http://schemas.microsoft.com/office/powerpoint/2010/main" val="731418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2C37B0-83B1-4641-97C7-2E804012B70D}"/>
              </a:ext>
            </a:extLst>
          </p:cNvPr>
          <p:cNvSpPr>
            <a:spLocks noGrp="1"/>
          </p:cNvSpPr>
          <p:nvPr>
            <p:ph type="title"/>
          </p:nvPr>
        </p:nvSpPr>
        <p:spPr/>
        <p:txBody>
          <a:bodyPr/>
          <a:lstStyle/>
          <a:p>
            <a:r>
              <a:rPr lang="en-US" dirty="0"/>
              <a:t>Major Hazards</a:t>
            </a:r>
          </a:p>
        </p:txBody>
      </p:sp>
      <p:sp>
        <p:nvSpPr>
          <p:cNvPr id="2" name="Content Placeholder 1">
            <a:extLst>
              <a:ext uri="{FF2B5EF4-FFF2-40B4-BE49-F238E27FC236}">
                <a16:creationId xmlns:a16="http://schemas.microsoft.com/office/drawing/2014/main" id="{2694BE56-6C1D-4469-9031-1FE02F62B5E7}"/>
              </a:ext>
            </a:extLst>
          </p:cNvPr>
          <p:cNvSpPr>
            <a:spLocks noGrp="1"/>
          </p:cNvSpPr>
          <p:nvPr>
            <p:ph idx="1"/>
          </p:nvPr>
        </p:nvSpPr>
        <p:spPr/>
        <p:txBody>
          <a:bodyPr/>
          <a:lstStyle/>
          <a:p>
            <a:r>
              <a:rPr lang="en-US" dirty="0"/>
              <a:t>There are three major hazards to people in the vicinity of the plume</a:t>
            </a:r>
          </a:p>
          <a:p>
            <a:pPr lvl="1"/>
            <a:r>
              <a:rPr lang="en-US" b="1" dirty="0"/>
              <a:t>Radiation exposure </a:t>
            </a:r>
            <a:r>
              <a:rPr lang="en-US" dirty="0"/>
              <a:t>to the body</a:t>
            </a:r>
          </a:p>
          <a:p>
            <a:pPr lvl="1"/>
            <a:r>
              <a:rPr lang="en-US" b="1" dirty="0"/>
              <a:t>Inhalation</a:t>
            </a:r>
            <a:r>
              <a:rPr lang="en-US" dirty="0"/>
              <a:t> of radioactive materials</a:t>
            </a:r>
          </a:p>
          <a:p>
            <a:pPr lvl="1"/>
            <a:r>
              <a:rPr lang="en-US" b="1" dirty="0"/>
              <a:t>Ingestion</a:t>
            </a:r>
            <a:r>
              <a:rPr lang="en-US" dirty="0"/>
              <a:t> of radioactive materials</a:t>
            </a:r>
          </a:p>
        </p:txBody>
      </p:sp>
      <p:sp>
        <p:nvSpPr>
          <p:cNvPr id="6" name="Content Placeholder 5">
            <a:extLst>
              <a:ext uri="{FF2B5EF4-FFF2-40B4-BE49-F238E27FC236}">
                <a16:creationId xmlns:a16="http://schemas.microsoft.com/office/drawing/2014/main" id="{367B5F6A-8F83-41E3-B361-75DBA29B32EF}"/>
              </a:ext>
            </a:extLst>
          </p:cNvPr>
          <p:cNvSpPr>
            <a:spLocks noGrp="1"/>
          </p:cNvSpPr>
          <p:nvPr>
            <p:ph sz="quarter" idx="12"/>
          </p:nvPr>
        </p:nvSpPr>
        <p:spPr/>
        <p:txBody>
          <a:bodyPr/>
          <a:lstStyle/>
          <a:p>
            <a:r>
              <a:rPr lang="en-US" dirty="0"/>
              <a:t>PM NE-1</a:t>
            </a:r>
          </a:p>
        </p:txBody>
      </p:sp>
      <p:sp>
        <p:nvSpPr>
          <p:cNvPr id="4" name="Text Placeholder 3">
            <a:extLst>
              <a:ext uri="{FF2B5EF4-FFF2-40B4-BE49-F238E27FC236}">
                <a16:creationId xmlns:a16="http://schemas.microsoft.com/office/drawing/2014/main" id="{6DC36EC9-D522-44DD-A8F5-3E1D7E2CA968}"/>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F21C53C3-A790-47B6-8CAF-91E442002CD8}"/>
              </a:ext>
            </a:extLst>
          </p:cNvPr>
          <p:cNvSpPr>
            <a:spLocks noGrp="1"/>
          </p:cNvSpPr>
          <p:nvPr>
            <p:ph type="body" sz="quarter" idx="11"/>
          </p:nvPr>
        </p:nvSpPr>
        <p:spPr/>
        <p:txBody>
          <a:bodyPr/>
          <a:lstStyle/>
          <a:p>
            <a:r>
              <a:rPr lang="en-US" dirty="0"/>
              <a:t>NE-3</a:t>
            </a:r>
          </a:p>
        </p:txBody>
      </p:sp>
    </p:spTree>
    <p:extLst>
      <p:ext uri="{BB962C8B-B14F-4D97-AF65-F5344CB8AC3E}">
        <p14:creationId xmlns:p14="http://schemas.microsoft.com/office/powerpoint/2010/main" val="4219802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DE66F0-72DC-4D0E-9FEB-FF66CD07E1D1}"/>
              </a:ext>
            </a:extLst>
          </p:cNvPr>
          <p:cNvSpPr>
            <a:spLocks noGrp="1"/>
          </p:cNvSpPr>
          <p:nvPr>
            <p:ph type="title"/>
          </p:nvPr>
        </p:nvSpPr>
        <p:spPr/>
        <p:txBody>
          <a:bodyPr>
            <a:normAutofit fontScale="90000"/>
          </a:bodyPr>
          <a:lstStyle/>
          <a:p>
            <a:r>
              <a:rPr lang="en-US" dirty="0"/>
              <a:t>Emergency Planning Zones</a:t>
            </a:r>
          </a:p>
        </p:txBody>
      </p:sp>
      <p:sp>
        <p:nvSpPr>
          <p:cNvPr id="2" name="Content Placeholder 1">
            <a:extLst>
              <a:ext uri="{FF2B5EF4-FFF2-40B4-BE49-F238E27FC236}">
                <a16:creationId xmlns:a16="http://schemas.microsoft.com/office/drawing/2014/main" id="{C91BE29E-4F59-49A4-A823-CA6D7833F077}"/>
              </a:ext>
            </a:extLst>
          </p:cNvPr>
          <p:cNvSpPr>
            <a:spLocks noGrp="1"/>
          </p:cNvSpPr>
          <p:nvPr>
            <p:ph idx="1"/>
          </p:nvPr>
        </p:nvSpPr>
        <p:spPr/>
        <p:txBody>
          <a:bodyPr/>
          <a:lstStyle/>
          <a:p>
            <a:r>
              <a:rPr lang="en-US" dirty="0"/>
              <a:t>Emergency Planning Zone (EPZ) within a </a:t>
            </a:r>
            <a:r>
              <a:rPr lang="en-US" u="sng" dirty="0"/>
              <a:t>10-mile radius</a:t>
            </a:r>
            <a:r>
              <a:rPr lang="en-US" dirty="0"/>
              <a:t> of the plant </a:t>
            </a:r>
          </a:p>
          <a:p>
            <a:pPr lvl="1"/>
            <a:r>
              <a:rPr lang="en-US" dirty="0"/>
              <a:t>Possible that people could be harmed by direct radiation exposure</a:t>
            </a:r>
          </a:p>
          <a:p>
            <a:r>
              <a:rPr lang="en-US" dirty="0"/>
              <a:t>EPZ within </a:t>
            </a:r>
            <a:r>
              <a:rPr lang="en-US" u="sng" dirty="0"/>
              <a:t>50-mile radius</a:t>
            </a:r>
            <a:r>
              <a:rPr lang="en-US" dirty="0"/>
              <a:t> from the plant</a:t>
            </a:r>
          </a:p>
          <a:p>
            <a:pPr lvl="1"/>
            <a:r>
              <a:rPr lang="en-US" dirty="0"/>
              <a:t>Radioactive materials could contaminate water supplies, food crops, and livestock</a:t>
            </a:r>
            <a:endParaRPr lang="en-US" b="1" dirty="0"/>
          </a:p>
        </p:txBody>
      </p:sp>
      <p:sp>
        <p:nvSpPr>
          <p:cNvPr id="6" name="Content Placeholder 5">
            <a:extLst>
              <a:ext uri="{FF2B5EF4-FFF2-40B4-BE49-F238E27FC236}">
                <a16:creationId xmlns:a16="http://schemas.microsoft.com/office/drawing/2014/main" id="{BC72FC55-6BBA-4E1B-9CBC-F6951F7F8DF9}"/>
              </a:ext>
            </a:extLst>
          </p:cNvPr>
          <p:cNvSpPr>
            <a:spLocks noGrp="1"/>
          </p:cNvSpPr>
          <p:nvPr>
            <p:ph sz="quarter" idx="12"/>
          </p:nvPr>
        </p:nvSpPr>
        <p:spPr/>
        <p:txBody>
          <a:bodyPr/>
          <a:lstStyle/>
          <a:p>
            <a:r>
              <a:rPr lang="en-US" dirty="0"/>
              <a:t>PM NE-2</a:t>
            </a:r>
          </a:p>
        </p:txBody>
      </p:sp>
      <p:sp>
        <p:nvSpPr>
          <p:cNvPr id="4" name="Text Placeholder 3">
            <a:extLst>
              <a:ext uri="{FF2B5EF4-FFF2-40B4-BE49-F238E27FC236}">
                <a16:creationId xmlns:a16="http://schemas.microsoft.com/office/drawing/2014/main" id="{191E3CA5-54A7-498D-9C06-521B9EB6690E}"/>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EBA401F5-7BA8-4A4E-A97C-A831DBBAB276}"/>
              </a:ext>
            </a:extLst>
          </p:cNvPr>
          <p:cNvSpPr>
            <a:spLocks noGrp="1"/>
          </p:cNvSpPr>
          <p:nvPr>
            <p:ph type="body" sz="quarter" idx="11"/>
          </p:nvPr>
        </p:nvSpPr>
        <p:spPr/>
        <p:txBody>
          <a:bodyPr/>
          <a:lstStyle/>
          <a:p>
            <a:r>
              <a:rPr lang="en-US" dirty="0"/>
              <a:t>NE-4</a:t>
            </a:r>
          </a:p>
        </p:txBody>
      </p:sp>
    </p:spTree>
    <p:extLst>
      <p:ext uri="{BB962C8B-B14F-4D97-AF65-F5344CB8AC3E}">
        <p14:creationId xmlns:p14="http://schemas.microsoft.com/office/powerpoint/2010/main" val="668268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42AFA5-D961-48F1-AEC6-806FFD197925}"/>
              </a:ext>
            </a:extLst>
          </p:cNvPr>
          <p:cNvSpPr>
            <a:spLocks noGrp="1"/>
          </p:cNvSpPr>
          <p:nvPr>
            <p:ph type="title"/>
          </p:nvPr>
        </p:nvSpPr>
        <p:spPr/>
        <p:txBody>
          <a:bodyPr/>
          <a:lstStyle/>
          <a:p>
            <a:r>
              <a:rPr lang="en-US" dirty="0"/>
              <a:t>Minimizing Exposure</a:t>
            </a:r>
          </a:p>
        </p:txBody>
      </p:sp>
      <p:sp>
        <p:nvSpPr>
          <p:cNvPr id="2" name="Content Placeholder 1">
            <a:extLst>
              <a:ext uri="{FF2B5EF4-FFF2-40B4-BE49-F238E27FC236}">
                <a16:creationId xmlns:a16="http://schemas.microsoft.com/office/drawing/2014/main" id="{F843AAE4-A18C-451C-B633-AC701216F226}"/>
              </a:ext>
            </a:extLst>
          </p:cNvPr>
          <p:cNvSpPr>
            <a:spLocks noGrp="1"/>
          </p:cNvSpPr>
          <p:nvPr>
            <p:ph idx="1"/>
          </p:nvPr>
        </p:nvSpPr>
        <p:spPr>
          <a:xfrm>
            <a:off x="315142" y="1521229"/>
            <a:ext cx="4080056" cy="4781145"/>
          </a:xfrm>
        </p:spPr>
        <p:txBody>
          <a:bodyPr/>
          <a:lstStyle/>
          <a:p>
            <a:r>
              <a:rPr lang="en-US" dirty="0"/>
              <a:t>Minimize radiation exposure by: </a:t>
            </a:r>
          </a:p>
          <a:p>
            <a:pPr lvl="1"/>
            <a:r>
              <a:rPr lang="en-US" dirty="0"/>
              <a:t>Time</a:t>
            </a:r>
          </a:p>
          <a:p>
            <a:pPr lvl="1"/>
            <a:r>
              <a:rPr lang="en-US" dirty="0"/>
              <a:t>Distance </a:t>
            </a:r>
          </a:p>
          <a:p>
            <a:pPr lvl="1"/>
            <a:r>
              <a:rPr lang="en-US" dirty="0"/>
              <a:t>Shielding</a:t>
            </a:r>
          </a:p>
        </p:txBody>
      </p:sp>
      <p:pic>
        <p:nvPicPr>
          <p:cNvPr id="7" name="Picture 6" descr="Photo of a person in a hazmat suit breathing oxygen through face mask.">
            <a:extLst>
              <a:ext uri="{FF2B5EF4-FFF2-40B4-BE49-F238E27FC236}">
                <a16:creationId xmlns:a16="http://schemas.microsoft.com/office/drawing/2014/main" id="{DD2D22C8-8A05-47E4-B915-83986CFF15FD}"/>
              </a:ext>
            </a:extLst>
          </p:cNvPr>
          <p:cNvPicPr>
            <a:picLocks noChangeAspect="1"/>
          </p:cNvPicPr>
          <p:nvPr/>
        </p:nvPicPr>
        <p:blipFill>
          <a:blip r:embed="rId2"/>
          <a:stretch>
            <a:fillRect/>
          </a:stretch>
        </p:blipFill>
        <p:spPr>
          <a:xfrm>
            <a:off x="4395198" y="1974336"/>
            <a:ext cx="3201600" cy="3775393"/>
          </a:xfrm>
          <a:prstGeom prst="rect">
            <a:avLst/>
          </a:prstGeom>
        </p:spPr>
      </p:pic>
      <p:sp>
        <p:nvSpPr>
          <p:cNvPr id="6" name="Content Placeholder 5">
            <a:extLst>
              <a:ext uri="{FF2B5EF4-FFF2-40B4-BE49-F238E27FC236}">
                <a16:creationId xmlns:a16="http://schemas.microsoft.com/office/drawing/2014/main" id="{8CD09D1F-AFA7-443B-BF26-2D0A870D58C4}"/>
              </a:ext>
            </a:extLst>
          </p:cNvPr>
          <p:cNvSpPr>
            <a:spLocks noGrp="1"/>
          </p:cNvSpPr>
          <p:nvPr>
            <p:ph sz="quarter" idx="12"/>
          </p:nvPr>
        </p:nvSpPr>
        <p:spPr/>
        <p:txBody>
          <a:bodyPr/>
          <a:lstStyle/>
          <a:p>
            <a:r>
              <a:rPr lang="en-US" dirty="0"/>
              <a:t>PM NE-2</a:t>
            </a:r>
          </a:p>
        </p:txBody>
      </p:sp>
      <p:sp>
        <p:nvSpPr>
          <p:cNvPr id="4" name="Text Placeholder 3">
            <a:extLst>
              <a:ext uri="{FF2B5EF4-FFF2-40B4-BE49-F238E27FC236}">
                <a16:creationId xmlns:a16="http://schemas.microsoft.com/office/drawing/2014/main" id="{8AE33EE4-D49C-4464-872E-21D5638C52C5}"/>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66A0A2FA-21FF-4B04-9822-FC67C4368375}"/>
              </a:ext>
            </a:extLst>
          </p:cNvPr>
          <p:cNvSpPr>
            <a:spLocks noGrp="1"/>
          </p:cNvSpPr>
          <p:nvPr>
            <p:ph type="body" sz="quarter" idx="11"/>
          </p:nvPr>
        </p:nvSpPr>
        <p:spPr/>
        <p:txBody>
          <a:bodyPr/>
          <a:lstStyle/>
          <a:p>
            <a:r>
              <a:rPr lang="en-US" dirty="0"/>
              <a:t>NE-5</a:t>
            </a:r>
          </a:p>
        </p:txBody>
      </p:sp>
    </p:spTree>
    <p:extLst>
      <p:ext uri="{BB962C8B-B14F-4D97-AF65-F5344CB8AC3E}">
        <p14:creationId xmlns:p14="http://schemas.microsoft.com/office/powerpoint/2010/main" val="2255182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42AFA5-D961-48F1-AEC6-806FFD197925}"/>
              </a:ext>
            </a:extLst>
          </p:cNvPr>
          <p:cNvSpPr>
            <a:spLocks noGrp="1"/>
          </p:cNvSpPr>
          <p:nvPr>
            <p:ph type="title"/>
          </p:nvPr>
        </p:nvSpPr>
        <p:spPr/>
        <p:txBody>
          <a:bodyPr>
            <a:normAutofit fontScale="90000"/>
          </a:bodyPr>
          <a:lstStyle/>
          <a:p>
            <a:r>
              <a:rPr lang="en-US" dirty="0"/>
              <a:t>Nuclear Emergency Terms</a:t>
            </a:r>
          </a:p>
        </p:txBody>
      </p:sp>
      <p:sp>
        <p:nvSpPr>
          <p:cNvPr id="2" name="Content Placeholder 1">
            <a:extLst>
              <a:ext uri="{FF2B5EF4-FFF2-40B4-BE49-F238E27FC236}">
                <a16:creationId xmlns:a16="http://schemas.microsoft.com/office/drawing/2014/main" id="{F843AAE4-A18C-451C-B633-AC701216F226}"/>
              </a:ext>
            </a:extLst>
          </p:cNvPr>
          <p:cNvSpPr>
            <a:spLocks noGrp="1"/>
          </p:cNvSpPr>
          <p:nvPr>
            <p:ph idx="1"/>
          </p:nvPr>
        </p:nvSpPr>
        <p:spPr/>
        <p:txBody>
          <a:bodyPr/>
          <a:lstStyle/>
          <a:p>
            <a:r>
              <a:rPr lang="en-US" dirty="0"/>
              <a:t>Notification of Unusual Event</a:t>
            </a:r>
          </a:p>
          <a:p>
            <a:pPr lvl="1"/>
            <a:r>
              <a:rPr lang="en-US" dirty="0"/>
              <a:t>A small problem has occurred at the plant. No radiation material release is expected. Federal, state, and county officials will be told right away. No action on your part will be necessary </a:t>
            </a:r>
          </a:p>
          <a:p>
            <a:r>
              <a:rPr lang="en-US" dirty="0"/>
              <a:t>Alert</a:t>
            </a:r>
          </a:p>
          <a:p>
            <a:pPr lvl="1"/>
            <a:r>
              <a:rPr lang="en-US" dirty="0"/>
              <a:t>A small problem has occurred. Small amounts of radiation material could leak inside the plant. This will not affect you and you should not have to do anything</a:t>
            </a:r>
          </a:p>
        </p:txBody>
      </p:sp>
      <p:sp>
        <p:nvSpPr>
          <p:cNvPr id="6" name="Content Placeholder 5">
            <a:extLst>
              <a:ext uri="{FF2B5EF4-FFF2-40B4-BE49-F238E27FC236}">
                <a16:creationId xmlns:a16="http://schemas.microsoft.com/office/drawing/2014/main" id="{8CD09D1F-AFA7-443B-BF26-2D0A870D58C4}"/>
              </a:ext>
            </a:extLst>
          </p:cNvPr>
          <p:cNvSpPr>
            <a:spLocks noGrp="1"/>
          </p:cNvSpPr>
          <p:nvPr>
            <p:ph sz="quarter" idx="12"/>
          </p:nvPr>
        </p:nvSpPr>
        <p:spPr/>
        <p:txBody>
          <a:bodyPr/>
          <a:lstStyle/>
          <a:p>
            <a:r>
              <a:rPr lang="en-US" dirty="0"/>
              <a:t>PM NE-2</a:t>
            </a:r>
          </a:p>
        </p:txBody>
      </p:sp>
      <p:sp>
        <p:nvSpPr>
          <p:cNvPr id="4" name="Text Placeholder 3">
            <a:extLst>
              <a:ext uri="{FF2B5EF4-FFF2-40B4-BE49-F238E27FC236}">
                <a16:creationId xmlns:a16="http://schemas.microsoft.com/office/drawing/2014/main" id="{8AE33EE4-D49C-4464-872E-21D5638C52C5}"/>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66A0A2FA-21FF-4B04-9822-FC67C4368375}"/>
              </a:ext>
            </a:extLst>
          </p:cNvPr>
          <p:cNvSpPr>
            <a:spLocks noGrp="1"/>
          </p:cNvSpPr>
          <p:nvPr>
            <p:ph type="body" sz="quarter" idx="11"/>
          </p:nvPr>
        </p:nvSpPr>
        <p:spPr/>
        <p:txBody>
          <a:bodyPr/>
          <a:lstStyle/>
          <a:p>
            <a:r>
              <a:rPr lang="en-US" dirty="0"/>
              <a:t>NE-6</a:t>
            </a:r>
          </a:p>
        </p:txBody>
      </p:sp>
    </p:spTree>
    <p:extLst>
      <p:ext uri="{BB962C8B-B14F-4D97-AF65-F5344CB8AC3E}">
        <p14:creationId xmlns:p14="http://schemas.microsoft.com/office/powerpoint/2010/main" val="540418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42AFA5-D961-48F1-AEC6-806FFD197925}"/>
              </a:ext>
            </a:extLst>
          </p:cNvPr>
          <p:cNvSpPr>
            <a:spLocks noGrp="1"/>
          </p:cNvSpPr>
          <p:nvPr>
            <p:ph type="title"/>
          </p:nvPr>
        </p:nvSpPr>
        <p:spPr/>
        <p:txBody>
          <a:bodyPr>
            <a:normAutofit fontScale="90000"/>
          </a:bodyPr>
          <a:lstStyle/>
          <a:p>
            <a:r>
              <a:rPr lang="en-US" dirty="0"/>
              <a:t>Nuclear Emergency Terms </a:t>
            </a:r>
            <a:r>
              <a:rPr lang="en-US" dirty="0">
                <a:solidFill>
                  <a:srgbClr val="448431"/>
                </a:solidFill>
              </a:rPr>
              <a:t>(continued)</a:t>
            </a:r>
          </a:p>
        </p:txBody>
      </p:sp>
      <p:sp>
        <p:nvSpPr>
          <p:cNvPr id="2" name="Content Placeholder 1">
            <a:extLst>
              <a:ext uri="{FF2B5EF4-FFF2-40B4-BE49-F238E27FC236}">
                <a16:creationId xmlns:a16="http://schemas.microsoft.com/office/drawing/2014/main" id="{F843AAE4-A18C-451C-B633-AC701216F226}"/>
              </a:ext>
            </a:extLst>
          </p:cNvPr>
          <p:cNvSpPr>
            <a:spLocks noGrp="1"/>
          </p:cNvSpPr>
          <p:nvPr>
            <p:ph idx="1"/>
          </p:nvPr>
        </p:nvSpPr>
        <p:spPr/>
        <p:txBody>
          <a:bodyPr/>
          <a:lstStyle/>
          <a:p>
            <a:r>
              <a:rPr lang="en-US" dirty="0"/>
              <a:t>Site Area Emergency</a:t>
            </a:r>
          </a:p>
          <a:p>
            <a:pPr lvl="1"/>
            <a:r>
              <a:rPr lang="en-US" dirty="0"/>
              <a:t>A more serious problem has occurred. Small amounts of radiation material could leak from the plant. If necessary, State and county officials will act to assure public safety. Area sirens may be sounded. Listen to your radio or television for safety information</a:t>
            </a:r>
          </a:p>
          <a:p>
            <a:r>
              <a:rPr lang="en-US" dirty="0"/>
              <a:t>General Emergency</a:t>
            </a:r>
          </a:p>
          <a:p>
            <a:pPr lvl="1"/>
            <a:r>
              <a:rPr lang="en-US" dirty="0"/>
              <a:t>This is the most serious type of emergency. Radiation material could leak outside the plant and off the plant site. Sirens will sound. Tune to local radio or television stations for emergency information. State and county officials will act to protect the public. Follow instructions</a:t>
            </a:r>
          </a:p>
        </p:txBody>
      </p:sp>
      <p:sp>
        <p:nvSpPr>
          <p:cNvPr id="6" name="Content Placeholder 5">
            <a:extLst>
              <a:ext uri="{FF2B5EF4-FFF2-40B4-BE49-F238E27FC236}">
                <a16:creationId xmlns:a16="http://schemas.microsoft.com/office/drawing/2014/main" id="{8CD09D1F-AFA7-443B-BF26-2D0A870D58C4}"/>
              </a:ext>
            </a:extLst>
          </p:cNvPr>
          <p:cNvSpPr>
            <a:spLocks noGrp="1"/>
          </p:cNvSpPr>
          <p:nvPr>
            <p:ph sz="quarter" idx="12"/>
          </p:nvPr>
        </p:nvSpPr>
        <p:spPr/>
        <p:txBody>
          <a:bodyPr/>
          <a:lstStyle/>
          <a:p>
            <a:r>
              <a:rPr lang="en-US" dirty="0"/>
              <a:t>PM NE-2</a:t>
            </a:r>
          </a:p>
        </p:txBody>
      </p:sp>
      <p:sp>
        <p:nvSpPr>
          <p:cNvPr id="4" name="Text Placeholder 3">
            <a:extLst>
              <a:ext uri="{FF2B5EF4-FFF2-40B4-BE49-F238E27FC236}">
                <a16:creationId xmlns:a16="http://schemas.microsoft.com/office/drawing/2014/main" id="{8AE33EE4-D49C-4464-872E-21D5638C52C5}"/>
              </a:ext>
            </a:extLst>
          </p:cNvPr>
          <p:cNvSpPr>
            <a:spLocks noGrp="1"/>
          </p:cNvSpPr>
          <p:nvPr>
            <p:ph type="body" sz="quarter" idx="10"/>
          </p:nvPr>
        </p:nvSpPr>
        <p:spPr/>
        <p:txBody>
          <a:bodyPr/>
          <a:lstStyle/>
          <a:p>
            <a:r>
              <a:rPr lang="en-US" dirty="0"/>
              <a:t>CERT Hazard Annex: Nuclear Emergencies</a:t>
            </a:r>
          </a:p>
        </p:txBody>
      </p:sp>
      <p:sp>
        <p:nvSpPr>
          <p:cNvPr id="5" name="Text Placeholder 4">
            <a:extLst>
              <a:ext uri="{FF2B5EF4-FFF2-40B4-BE49-F238E27FC236}">
                <a16:creationId xmlns:a16="http://schemas.microsoft.com/office/drawing/2014/main" id="{66A0A2FA-21FF-4B04-9822-FC67C4368375}"/>
              </a:ext>
            </a:extLst>
          </p:cNvPr>
          <p:cNvSpPr>
            <a:spLocks noGrp="1"/>
          </p:cNvSpPr>
          <p:nvPr>
            <p:ph type="body" sz="quarter" idx="11"/>
          </p:nvPr>
        </p:nvSpPr>
        <p:spPr/>
        <p:txBody>
          <a:bodyPr/>
          <a:lstStyle/>
          <a:p>
            <a:r>
              <a:rPr lang="en-US" dirty="0"/>
              <a:t>NE-7</a:t>
            </a:r>
          </a:p>
        </p:txBody>
      </p:sp>
    </p:spTree>
    <p:extLst>
      <p:ext uri="{BB962C8B-B14F-4D97-AF65-F5344CB8AC3E}">
        <p14:creationId xmlns:p14="http://schemas.microsoft.com/office/powerpoint/2010/main" val="40820915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RTPPTTmplt" id="{640DFFE4-282E-4AC6-B84A-F63ECBAE83C0}" vid="{8A2D1EBC-178E-4B41-A94B-C6EC09121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8FE5F7B7910C4D8144887B4C3EC5DA" ma:contentTypeVersion="8" ma:contentTypeDescription="Create a new document." ma:contentTypeScope="" ma:versionID="976afda98426a9f344c5b6ad47e5cf4c">
  <xsd:schema xmlns:xsd="http://www.w3.org/2001/XMLSchema" xmlns:xs="http://www.w3.org/2001/XMLSchema" xmlns:p="http://schemas.microsoft.com/office/2006/metadata/properties" xmlns:ns2="cd7a79f3-a22f-4b0a-abe2-9eca9b7c463e" xmlns:ns3="ec9525e3-0e26-41e5-be28-2227dc64c83e" targetNamespace="http://schemas.microsoft.com/office/2006/metadata/properties" ma:root="true" ma:fieldsID="b9059ec12c98312b753467b09a7bd014" ns2:_="" ns3:_="">
    <xsd:import namespace="cd7a79f3-a22f-4b0a-abe2-9eca9b7c463e"/>
    <xsd:import namespace="ec9525e3-0e26-41e5-be28-2227dc64c83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7a79f3-a22f-4b0a-abe2-9eca9b7c46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c9525e3-0e26-41e5-be28-2227dc64c83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DD7AE4-83D3-421C-A1C5-EED6632DACD5}">
  <ds:schemaRefs>
    <ds:schemaRef ds:uri="http://schemas.openxmlformats.org/package/2006/metadata/core-properties"/>
    <ds:schemaRef ds:uri="http://schemas.microsoft.com/office/infopath/2007/PartnerControls"/>
    <ds:schemaRef ds:uri="http://purl.org/dc/terms/"/>
    <ds:schemaRef ds:uri="cd7a79f3-a22f-4b0a-abe2-9eca9b7c463e"/>
    <ds:schemaRef ds:uri="http://schemas.microsoft.com/office/2006/metadata/properties"/>
    <ds:schemaRef ds:uri="http://www.w3.org/XML/1998/namespace"/>
    <ds:schemaRef ds:uri="http://purl.org/dc/elements/1.1/"/>
    <ds:schemaRef ds:uri="http://schemas.microsoft.com/office/2006/documentManagement/types"/>
    <ds:schemaRef ds:uri="http://purl.org/dc/dcmitype/"/>
    <ds:schemaRef ds:uri="ec9525e3-0e26-41e5-be28-2227dc64c83e"/>
  </ds:schemaRefs>
</ds:datastoreItem>
</file>

<file path=customXml/itemProps2.xml><?xml version="1.0" encoding="utf-8"?>
<ds:datastoreItem xmlns:ds="http://schemas.openxmlformats.org/officeDocument/2006/customXml" ds:itemID="{202B2366-58F8-48B0-BE69-170E59C2B4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7a79f3-a22f-4b0a-abe2-9eca9b7c463e"/>
    <ds:schemaRef ds:uri="ec9525e3-0e26-41e5-be28-2227dc64c8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2231E3-016F-4B17-AC09-DB5F282D3A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228</TotalTime>
  <Words>968</Words>
  <Application>Microsoft Office PowerPoint</Application>
  <PresentationFormat>On-screen Show (4:3)</PresentationFormat>
  <Paragraphs>141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1_Office Theme</vt:lpstr>
      <vt:lpstr>   CERT Hazard Annexes</vt:lpstr>
      <vt:lpstr>Nuclear Emergencies</vt:lpstr>
      <vt:lpstr>Introduction (Annex 8)</vt:lpstr>
      <vt:lpstr>Radiation</vt:lpstr>
      <vt:lpstr>Major Hazards</vt:lpstr>
      <vt:lpstr>Emergency Planning Zones</vt:lpstr>
      <vt:lpstr>Minimizing Exposure</vt:lpstr>
      <vt:lpstr>Nuclear Emergency Terms</vt:lpstr>
      <vt:lpstr>Nuclear Emergency Terms (continued)</vt:lpstr>
      <vt:lpstr>During an Emergency</vt:lpstr>
      <vt:lpstr>After an Emergency</vt:lpstr>
      <vt:lpstr>Nuclear Explosions</vt:lpstr>
      <vt:lpstr>Nuclear Explosions (continued)</vt:lpstr>
      <vt:lpstr>What to do Now: Prepare</vt:lpstr>
      <vt:lpstr>What to do During: Survive</vt:lpstr>
      <vt:lpstr>What to do After: Be Safe</vt:lpstr>
      <vt:lpstr>Final Questions? (Annex 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Taryn Wilkinson</dc:creator>
  <cp:lastModifiedBy>Akers, Ryan</cp:lastModifiedBy>
  <cp:revision>29</cp:revision>
  <dcterms:created xsi:type="dcterms:W3CDTF">2019-02-12T16:17:55Z</dcterms:created>
  <dcterms:modified xsi:type="dcterms:W3CDTF">2021-04-07T21:53:02Z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0x010100798FE5F7B7910C4D8144887B4C3EC5DA</vt:lpwstr>
  </property>
</Properties>
</file>