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24"/>
  </p:notesMasterIdLst>
  <p:handoutMasterIdLst>
    <p:handoutMasterId r:id="rId25"/>
  </p:handoutMasterIdLst>
  <p:sldIdLst>
    <p:sldId id="256" r:id="rId5"/>
    <p:sldId id="404" r:id="rId6"/>
    <p:sldId id="384" r:id="rId7"/>
    <p:sldId id="375" r:id="rId8"/>
    <p:sldId id="376" r:id="rId9"/>
    <p:sldId id="377" r:id="rId10"/>
    <p:sldId id="378" r:id="rId11"/>
    <p:sldId id="371" r:id="rId12"/>
    <p:sldId id="372" r:id="rId13"/>
    <p:sldId id="405" r:id="rId14"/>
    <p:sldId id="373" r:id="rId15"/>
    <p:sldId id="385" r:id="rId16"/>
    <p:sldId id="406" r:id="rId17"/>
    <p:sldId id="407" r:id="rId18"/>
    <p:sldId id="386" r:id="rId19"/>
    <p:sldId id="387" r:id="rId20"/>
    <p:sldId id="388" r:id="rId21"/>
    <p:sldId id="389" r:id="rId22"/>
    <p:sldId id="39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Bocchino" initials="AB" lastIdx="4" clrIdx="0">
    <p:extLst>
      <p:ext uri="{19B8F6BF-5375-455C-9EA6-DF929625EA0E}">
        <p15:presenceInfo xmlns:p15="http://schemas.microsoft.com/office/powerpoint/2012/main" userId="S-1-5-21-1244020187-519449412-911163043-17869" providerId="AD"/>
      </p:ext>
    </p:extLst>
  </p:cmAuthor>
  <p:cmAuthor id="2" name="Gian Tavares" initials="GT" lastIdx="51" clrIdx="1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9"/>
    <p:restoredTop sz="86411"/>
  </p:normalViewPr>
  <p:slideViewPr>
    <p:cSldViewPr snapToGrid="0">
      <p:cViewPr varScale="1">
        <p:scale>
          <a:sx n="54" d="100"/>
          <a:sy n="54" d="100"/>
        </p:scale>
        <p:origin x="104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E9712-CA5B-8E48-8425-06DF5F68B858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9810-0F59-234B-9237-31EE807F0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2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AFC965-3E1A-4301-B9EF-34541341D0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2613DF3-AFC5-E94B-8457-4F038DF15581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3B7A3-0E25-DD44-981E-05529E199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B24244-9DB7-4E6D-9613-E48608397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183386-0299-7D4D-B0EA-E1B0E62D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D02111A-AC78-2C40-8E0F-A16E0D82D334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6177E8F-CC17-C84C-A54C-F64D70689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0D018-88E0-45CD-9E3B-A0A7382CB6A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E76731-F6E6-7848-A4D6-073D636EE3E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B8C4F10-6911-3D41-884B-E9859E377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2F56D0F7-CF00-43BB-9D44-3DB0DAEF336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3AD5417-1E78-2347-88D2-D530F7E2EFB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90A92A1-1D28-8F44-BC5C-0BD237F63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FEFCCD0-189B-4A9F-A0FA-FD528EB4233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216FE46-FC96-B34B-8971-68574851E7E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C0DF43E-ED80-5F49-A6AA-39142DB50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623670B-8C27-439E-AD32-793B0E92F0D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en-US" b="0" dirty="0"/>
            </a:br>
            <a:br>
              <a:rPr lang="en-US" b="0" dirty="0"/>
            </a:br>
            <a:r>
              <a:rPr lang="en-US" b="0" dirty="0"/>
              <a:t> </a:t>
            </a:r>
            <a:r>
              <a:rPr lang="en-US" dirty="0"/>
              <a:t>CERT Hazard Annexes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2C37B0-83B1-4641-97C7-2E804012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Landslide Preparedness </a:t>
            </a:r>
            <a:r>
              <a:rPr lang="en-US" sz="600" dirty="0">
                <a:solidFill>
                  <a:srgbClr val="448431"/>
                </a:solidFill>
              </a:rPr>
              <a:t>(4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94BE56-6C1D-4469-9031-1FE02F62B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486606"/>
            <a:ext cx="8512974" cy="4781145"/>
          </a:xfrm>
        </p:spPr>
        <p:txBody>
          <a:bodyPr/>
          <a:lstStyle/>
          <a:p>
            <a:r>
              <a:rPr lang="en-US" dirty="0"/>
              <a:t>Plant ground cover on slopes, build channels or deflection walls  </a:t>
            </a:r>
          </a:p>
          <a:p>
            <a:r>
              <a:rPr lang="en-US" dirty="0"/>
              <a:t>Install flexible pipefittings</a:t>
            </a:r>
          </a:p>
          <a:p>
            <a:r>
              <a:rPr lang="en-US" dirty="0"/>
              <a:t>Talk to your insurance agent </a:t>
            </a:r>
          </a:p>
          <a:p>
            <a:pPr lvl="1"/>
            <a:r>
              <a:rPr lang="en-US" dirty="0"/>
              <a:t>Flood insurance policies from NFIP cover damage from mudflows; damage from landslides and other earth movements is not  </a:t>
            </a:r>
          </a:p>
          <a:p>
            <a:r>
              <a:rPr lang="en-US" dirty="0"/>
              <a:t>Monitor communications; officials may issue alerts when landslide conditions are present  </a:t>
            </a:r>
          </a:p>
          <a:p>
            <a:pPr lvl="1"/>
            <a:r>
              <a:rPr lang="en-US" dirty="0"/>
              <a:t>If risk of landslide, obtain regular professional monitoring of risk; consider evacuating if conditions warrant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B5F6A-8F83-41E3-B361-75DBA29B32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36EC9-D522-44DD-A8F5-3E1D7E2CA9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C53C3-A790-47B6-8CAF-91E442002C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LS-8</a:t>
            </a:r>
          </a:p>
        </p:txBody>
      </p:sp>
    </p:spTree>
    <p:extLst>
      <p:ext uri="{BB962C8B-B14F-4D97-AF65-F5344CB8AC3E}">
        <p14:creationId xmlns:p14="http://schemas.microsoft.com/office/powerpoint/2010/main" val="1518398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DE66F0-72DC-4D0E-9FEB-FF66CD07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Landslide Preparedness </a:t>
            </a:r>
            <a:r>
              <a:rPr lang="en-US" sz="600" dirty="0">
                <a:solidFill>
                  <a:srgbClr val="448431"/>
                </a:solidFill>
              </a:rPr>
              <a:t>(5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1BE29E-4F59-49A4-A823-CA6D7833F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Watch the patterns of storm-related drainage near your home and note the places where runoff water converges, increasing flow in channels  These are areas to avoid during a storm </a:t>
            </a:r>
          </a:p>
          <a:p>
            <a:pPr lvl="1"/>
            <a:r>
              <a:rPr lang="en-US" dirty="0"/>
              <a:t>Avoid areas where runoff water tends to converge </a:t>
            </a:r>
          </a:p>
          <a:p>
            <a:pPr lvl="1"/>
            <a:r>
              <a:rPr lang="en-US" dirty="0"/>
              <a:t>Avoid sheltering in residential structures within close proximity to potential slide areas </a:t>
            </a:r>
          </a:p>
          <a:p>
            <a:pPr lvl="1"/>
            <a:r>
              <a:rPr lang="en-US" dirty="0"/>
              <a:t>Avoid camping in areas located under rock ledges, at bases of steep slopes, or in ravines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2FC55-6BBA-4E1B-9CBC-F6951F7F8DF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1E3CA5-54A7-498D-9C06-521B9EB669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A401F5-7BA8-4A4E-A97C-A831DBBAB2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LS-9</a:t>
            </a:r>
          </a:p>
        </p:txBody>
      </p:sp>
    </p:spTree>
    <p:extLst>
      <p:ext uri="{BB962C8B-B14F-4D97-AF65-F5344CB8AC3E}">
        <p14:creationId xmlns:p14="http://schemas.microsoft.com/office/powerpoint/2010/main" val="3340724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Signs and Indicators </a:t>
            </a:r>
            <a:r>
              <a:rPr lang="en-US" sz="600" dirty="0">
                <a:solidFill>
                  <a:srgbClr val="448431"/>
                </a:solidFill>
              </a:rPr>
              <a:t>(1 of 3)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Become familiar with signs of potential slide activity in the past or indicators of the potential for slide activity in the future</a:t>
            </a:r>
          </a:p>
          <a:p>
            <a:pPr lvl="1"/>
            <a:r>
              <a:rPr lang="en-US" dirty="0"/>
              <a:t>Springs, seeps, or saturated ground in areas that have not typically been wet</a:t>
            </a:r>
          </a:p>
          <a:p>
            <a:pPr lvl="1"/>
            <a:r>
              <a:rPr lang="en-US" dirty="0"/>
              <a:t>New cracks or unusual bulges in the ground, street pavements, or sidewalks</a:t>
            </a:r>
          </a:p>
          <a:p>
            <a:pPr lvl="1"/>
            <a:r>
              <a:rPr lang="en-US" dirty="0"/>
              <a:t>Soil moving away from foundations</a:t>
            </a:r>
          </a:p>
          <a:p>
            <a:pPr lvl="1"/>
            <a:r>
              <a:rPr lang="en-US" dirty="0"/>
              <a:t>Ancillary structures, such as decks and patios, tilting and/or moving relative to the main house</a:t>
            </a:r>
          </a:p>
          <a:p>
            <a:pPr lvl="1"/>
            <a:r>
              <a:rPr lang="en-US" dirty="0"/>
              <a:t>Tilting or cracking of concrete floors and foundations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LS-10</a:t>
            </a:r>
          </a:p>
        </p:txBody>
      </p:sp>
    </p:spTree>
    <p:extLst>
      <p:ext uri="{BB962C8B-B14F-4D97-AF65-F5344CB8AC3E}">
        <p14:creationId xmlns:p14="http://schemas.microsoft.com/office/powerpoint/2010/main" val="4085706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Signs and Indicators </a:t>
            </a:r>
            <a:r>
              <a:rPr lang="en-US" sz="600" dirty="0">
                <a:solidFill>
                  <a:srgbClr val="448431"/>
                </a:solidFill>
              </a:rPr>
              <a:t>(2 of 3)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Become familiar with signs of potential slide activity in the past or indicators of the potential for slide activity in the future (continued):</a:t>
            </a:r>
          </a:p>
          <a:p>
            <a:pPr lvl="1"/>
            <a:r>
              <a:rPr lang="en-US" dirty="0"/>
              <a:t>Broken water lines and other underground utilities</a:t>
            </a:r>
          </a:p>
          <a:p>
            <a:pPr lvl="1"/>
            <a:r>
              <a:rPr lang="en-US" dirty="0"/>
              <a:t>Leaning telephone poles, trees, retaining walls, or fences</a:t>
            </a:r>
          </a:p>
          <a:p>
            <a:pPr lvl="1"/>
            <a:r>
              <a:rPr lang="en-US" dirty="0"/>
              <a:t>Offset fence lines</a:t>
            </a:r>
          </a:p>
          <a:p>
            <a:pPr lvl="1"/>
            <a:r>
              <a:rPr lang="en-US" dirty="0"/>
              <a:t>Sunken or down-dropped roadbeds</a:t>
            </a:r>
          </a:p>
          <a:p>
            <a:pPr lvl="1"/>
            <a:r>
              <a:rPr lang="en-US" dirty="0"/>
              <a:t>Rapid increase in creek water levels, possibly accompanied by increased turbidity (soil content)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LS-11</a:t>
            </a:r>
          </a:p>
        </p:txBody>
      </p:sp>
    </p:spTree>
    <p:extLst>
      <p:ext uri="{BB962C8B-B14F-4D97-AF65-F5344CB8AC3E}">
        <p14:creationId xmlns:p14="http://schemas.microsoft.com/office/powerpoint/2010/main" val="21738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Signs and Indicators </a:t>
            </a:r>
            <a:r>
              <a:rPr lang="en-US" sz="600" dirty="0">
                <a:solidFill>
                  <a:srgbClr val="448431"/>
                </a:solidFill>
              </a:rPr>
              <a:t>(3 of 3)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Become familiar with signs of potential slide activity in the past or indicators of the potential for slide activity in the future (continued):</a:t>
            </a:r>
          </a:p>
          <a:p>
            <a:pPr lvl="1"/>
            <a:r>
              <a:rPr lang="en-US" dirty="0"/>
              <a:t>Sudden decrease in creek water levels though rain is still falling or just recently stopped</a:t>
            </a:r>
          </a:p>
          <a:p>
            <a:pPr lvl="1"/>
            <a:r>
              <a:rPr lang="en-US" dirty="0"/>
              <a:t>Sticking doors and windows, and visible open spaces indicating crooked jambs and frames</a:t>
            </a:r>
          </a:p>
          <a:p>
            <a:pPr lvl="1"/>
            <a:r>
              <a:rPr lang="en-US" dirty="0"/>
              <a:t>A faint rumbling sound that increases in volume is noticeable as the landslide nears</a:t>
            </a:r>
          </a:p>
          <a:p>
            <a:pPr lvl="1"/>
            <a:r>
              <a:rPr lang="en-US" dirty="0"/>
              <a:t>Unusual sounds, such as trees cracking or boulders knocking together, might indicate moving debris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LS-12</a:t>
            </a:r>
          </a:p>
        </p:txBody>
      </p:sp>
    </p:spTree>
    <p:extLst>
      <p:ext uri="{BB962C8B-B14F-4D97-AF65-F5344CB8AC3E}">
        <p14:creationId xmlns:p14="http://schemas.microsoft.com/office/powerpoint/2010/main" val="4109434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8C083A7-C050-438E-A32F-FAE5E975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a Landslide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32B47E-6F3D-47AB-95B3-D54DC5E77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Due to the potential for sudden, unexpected, and fast moving slides, it is critically important to be prepared so individuals can act quickly during a landslide </a:t>
            </a:r>
          </a:p>
          <a:p>
            <a:r>
              <a:rPr lang="en-US" dirty="0"/>
              <a:t>Evacuate if there is sufficient warning to get out of the likely path before the slide starts </a:t>
            </a:r>
          </a:p>
          <a:p>
            <a:pPr lvl="1"/>
            <a:r>
              <a:rPr lang="en-US" dirty="0"/>
              <a:t>Once the slide starts, it may move too quickly to escape the slide unless you are already near the edge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2EF897-CB2F-4028-932F-724F864AD51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89EAB-C08B-4EB3-AFF8-9D3F61688E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FBE5E-EBDD-4980-B88D-2A9DED2C45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LS-13</a:t>
            </a:r>
          </a:p>
        </p:txBody>
      </p:sp>
    </p:spTree>
    <p:extLst>
      <p:ext uri="{BB962C8B-B14F-4D97-AF65-F5344CB8AC3E}">
        <p14:creationId xmlns:p14="http://schemas.microsoft.com/office/powerpoint/2010/main" val="3491821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2C37B0-83B1-4641-97C7-2E804012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a Landslide </a:t>
            </a:r>
            <a:r>
              <a:rPr lang="en-US" sz="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94BE56-6C1D-4469-9031-1FE02F62B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of the most deadly landslides are those that occur at night when most building occupants are asleep  </a:t>
            </a:r>
          </a:p>
          <a:p>
            <a:r>
              <a:rPr lang="en-US" dirty="0"/>
              <a:t>If there are indicators for slides or debris flows in your area and your location is in a potential path, evacuate in advance to avoid nighttime slides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B5F6A-8F83-41E3-B361-75DBA29B32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36EC9-D522-44DD-A8F5-3E1D7E2CA9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C53C3-A790-47B6-8CAF-91E442002C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LS-14</a:t>
            </a:r>
          </a:p>
        </p:txBody>
      </p:sp>
    </p:spTree>
    <p:extLst>
      <p:ext uri="{BB962C8B-B14F-4D97-AF65-F5344CB8AC3E}">
        <p14:creationId xmlns:p14="http://schemas.microsoft.com/office/powerpoint/2010/main" val="878814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DE66F0-72DC-4D0E-9FEB-FF66CD07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Landslide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1BE29E-4F59-49A4-A823-CA6D7833F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Stay away from the slide area. There may be danger of additional slides </a:t>
            </a:r>
          </a:p>
          <a:p>
            <a:r>
              <a:rPr lang="en-US" dirty="0"/>
              <a:t>Check the building foundation, chimney, and surrounding land for damage, as this may help you assess the safety of the area </a:t>
            </a:r>
          </a:p>
          <a:p>
            <a:pPr lvl="1"/>
            <a:r>
              <a:rPr lang="en-US" dirty="0"/>
              <a:t>Seek advice from a geotechnical expert for evaluating landslide hazards, even after a landslide event. A professional will be able to advise you of the best ways to prevent or reduce landslide risk, without creating further hazard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2FC55-6BBA-4E1B-9CBC-F6951F7F8DF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1E3CA5-54A7-498D-9C06-521B9EB669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A401F5-7BA8-4A4E-A97C-A831DBBAB2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LS-15</a:t>
            </a:r>
          </a:p>
        </p:txBody>
      </p:sp>
    </p:spTree>
    <p:extLst>
      <p:ext uri="{BB962C8B-B14F-4D97-AF65-F5344CB8AC3E}">
        <p14:creationId xmlns:p14="http://schemas.microsoft.com/office/powerpoint/2010/main" val="4279029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a Landslide </a:t>
            </a:r>
            <a:r>
              <a:rPr lang="en-US" sz="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Watch for flooding  </a:t>
            </a:r>
          </a:p>
          <a:p>
            <a:pPr lvl="1"/>
            <a:r>
              <a:rPr lang="en-US" dirty="0"/>
              <a:t>Floods sometimes follow landslides because they may both be started by the same event (such as episodes of prolonged rainfall)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LS-16</a:t>
            </a:r>
          </a:p>
        </p:txBody>
      </p:sp>
    </p:spTree>
    <p:extLst>
      <p:ext uri="{BB962C8B-B14F-4D97-AF65-F5344CB8AC3E}">
        <p14:creationId xmlns:p14="http://schemas.microsoft.com/office/powerpoint/2010/main" val="364771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217B7F-0A6B-440C-9184-B9C04F0CC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Questions? </a:t>
            </a:r>
            <a:r>
              <a:rPr lang="en-US" sz="800" dirty="0">
                <a:solidFill>
                  <a:srgbClr val="448431"/>
                </a:solidFill>
              </a:rPr>
              <a:t>(Annex 7)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D2CC31E-FBA8-4D78-95B1-B696987C4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Additional questions, comments, or concerns about landslides?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FAE25B8-13A6-49E3-AA10-EC43030874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49A4290-8259-49A9-9AA0-5329B2716F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LS-17</a:t>
            </a:r>
          </a:p>
        </p:txBody>
      </p:sp>
    </p:spTree>
    <p:extLst>
      <p:ext uri="{BB962C8B-B14F-4D97-AF65-F5344CB8AC3E}">
        <p14:creationId xmlns:p14="http://schemas.microsoft.com/office/powerpoint/2010/main" val="2733565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4A81144-4E94-6148-9E05-5AC4130CA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67748"/>
            <a:ext cx="7886700" cy="1325563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Landslide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B94F7-910D-4A13-85D2-84AA79215D2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21266" y="1668425"/>
            <a:ext cx="9144000" cy="725488"/>
          </a:xfrm>
        </p:spPr>
        <p:txBody>
          <a:bodyPr>
            <a:noAutofit/>
          </a:bodyPr>
          <a:lstStyle/>
          <a:p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CERT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Hazard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Annex</a:t>
            </a:r>
            <a:r>
              <a:rPr lang="en-US" sz="700" dirty="0">
                <a:solidFill>
                  <a:srgbClr val="448431"/>
                </a:solidFill>
              </a:rPr>
              <a:t> 7</a:t>
            </a:r>
          </a:p>
        </p:txBody>
      </p:sp>
    </p:spTree>
    <p:extLst>
      <p:ext uri="{BB962C8B-B14F-4D97-AF65-F5344CB8AC3E}">
        <p14:creationId xmlns:p14="http://schemas.microsoft.com/office/powerpoint/2010/main" val="19352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 dirty="0">
                <a:solidFill>
                  <a:srgbClr val="448431"/>
                </a:solidFill>
              </a:rPr>
              <a:t>(Annex 7)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Landslides are the downslope movements of soil, rock, and organic materials pulled by gravity  </a:t>
            </a:r>
          </a:p>
          <a:p>
            <a:r>
              <a:rPr lang="en-US" dirty="0"/>
              <a:t>Some landslides move as slowly as seven feet per day or even a centimeter or two per year and cause damage gradually </a:t>
            </a:r>
          </a:p>
          <a:p>
            <a:r>
              <a:rPr lang="en-US" dirty="0"/>
              <a:t>Other landslides can move rapidly, striking with little or no warning at speeds of up to 55 miles per hour for a mudflow and up to 100 miles per hour for a rock slide </a:t>
            </a:r>
          </a:p>
          <a:p>
            <a:r>
              <a:rPr lang="en-US" dirty="0"/>
              <a:t>Landslides occur in all 50 states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</a:t>
            </a:r>
          </a:p>
        </p:txBody>
      </p:sp>
    </p:spTree>
    <p:extLst>
      <p:ext uri="{BB962C8B-B14F-4D97-AF65-F5344CB8AC3E}">
        <p14:creationId xmlns:p14="http://schemas.microsoft.com/office/powerpoint/2010/main" val="1986988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8C083A7-C050-438E-A32F-FAE5E975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Landslide Impacts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32B47E-6F3D-47AB-95B3-D54DC5E77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Fatalities</a:t>
            </a:r>
          </a:p>
          <a:p>
            <a:pPr lvl="1"/>
            <a:r>
              <a:rPr lang="en-US" dirty="0"/>
              <a:t>Landslides cause an estimated 25 to 50 deaths in the United States each year  </a:t>
            </a:r>
          </a:p>
          <a:p>
            <a:r>
              <a:rPr lang="en-US" dirty="0"/>
              <a:t>Disruptions</a:t>
            </a:r>
          </a:p>
          <a:p>
            <a:pPr lvl="1"/>
            <a:r>
              <a:rPr lang="en-US" dirty="0"/>
              <a:t>Interrupts infrastructure such as transportation, power, and other utility services </a:t>
            </a:r>
          </a:p>
          <a:p>
            <a:pPr lvl="1"/>
            <a:r>
              <a:rPr lang="en-US" dirty="0"/>
              <a:t>Generates economic losses from damages to structures and roadways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2EF897-CB2F-4028-932F-724F864AD51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89EAB-C08B-4EB3-AFF8-9D3F61688E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FBE5E-EBDD-4980-B88D-2A9DED2C45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LS-2</a:t>
            </a:r>
          </a:p>
        </p:txBody>
      </p:sp>
    </p:spTree>
    <p:extLst>
      <p:ext uri="{BB962C8B-B14F-4D97-AF65-F5344CB8AC3E}">
        <p14:creationId xmlns:p14="http://schemas.microsoft.com/office/powerpoint/2010/main" val="1619826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2C37B0-83B1-4641-97C7-2E804012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Landslide Impacts </a:t>
            </a:r>
            <a:r>
              <a:rPr lang="en-US" sz="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94BE56-6C1D-4469-9031-1FE02F62B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Landslides generally strike in places where there is unstable rock, soil, or earth and can occur where there are steep slopes undercut by waves or water  </a:t>
            </a:r>
          </a:p>
          <a:p>
            <a:r>
              <a:rPr lang="en-US" dirty="0"/>
              <a:t>Landslides can be triggered by rainstorms, earthquakes, volcanic eruptions, stream erosion, and/or human modifications of land </a:t>
            </a:r>
          </a:p>
          <a:p>
            <a:r>
              <a:rPr lang="en-US" dirty="0"/>
              <a:t>Landslides are often accompanied by flooding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B5F6A-8F83-41E3-B361-75DBA29B32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36EC9-D522-44DD-A8F5-3E1D7E2CA9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C53C3-A790-47B6-8CAF-91E442002C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LS-3</a:t>
            </a:r>
          </a:p>
        </p:txBody>
      </p:sp>
    </p:spTree>
    <p:extLst>
      <p:ext uri="{BB962C8B-B14F-4D97-AF65-F5344CB8AC3E}">
        <p14:creationId xmlns:p14="http://schemas.microsoft.com/office/powerpoint/2010/main" val="72427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DE66F0-72DC-4D0E-9FEB-FF66CD07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Landslide Hazards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1BE29E-4F59-49A4-A823-CA6D7833F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Landslides are described by both the material that is moving (e.g., rock, debris) and how it is moving (e.g., falling, toppling, sliding, spreading, flowing) </a:t>
            </a:r>
          </a:p>
          <a:p>
            <a:pPr lvl="1"/>
            <a:r>
              <a:rPr lang="en-US" b="1" dirty="0"/>
              <a:t>Debris flow</a:t>
            </a:r>
            <a:r>
              <a:rPr lang="en-US" dirty="0"/>
              <a:t>: A fast-moving slurry of rocks, soil, mud, and other debris </a:t>
            </a:r>
          </a:p>
          <a:p>
            <a:pPr lvl="1"/>
            <a:r>
              <a:rPr lang="en-US" b="1" dirty="0"/>
              <a:t>Rockfall</a:t>
            </a:r>
            <a:r>
              <a:rPr lang="en-US" dirty="0"/>
              <a:t>: Detachment, falling, rolling, and bouncing of rock or ice  </a:t>
            </a:r>
          </a:p>
          <a:p>
            <a:pPr lvl="1"/>
            <a:r>
              <a:rPr lang="en-US" b="1" dirty="0"/>
              <a:t>Mudflow</a:t>
            </a:r>
            <a:r>
              <a:rPr lang="en-US" dirty="0"/>
              <a:t>: Flowing mass of fine-grained earth material with high degrees of fluidity and water content  </a:t>
            </a:r>
          </a:p>
          <a:p>
            <a:r>
              <a:rPr lang="en-US" dirty="0"/>
              <a:t>Other examples include rock topple, rock slide, earth fall, earth spread, and debris fall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2FC55-6BBA-4E1B-9CBC-F6951F7F8DF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1E3CA5-54A7-498D-9C06-521B9EB669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A401F5-7BA8-4A4E-A97C-A831DBBAB2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LS-4</a:t>
            </a:r>
          </a:p>
        </p:txBody>
      </p:sp>
    </p:spTree>
    <p:extLst>
      <p:ext uri="{BB962C8B-B14F-4D97-AF65-F5344CB8AC3E}">
        <p14:creationId xmlns:p14="http://schemas.microsoft.com/office/powerpoint/2010/main" val="514003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Landslide Preparedness </a:t>
            </a:r>
            <a:r>
              <a:rPr lang="en-US" sz="600" dirty="0">
                <a:solidFill>
                  <a:srgbClr val="448431"/>
                </a:solidFill>
              </a:rPr>
              <a:t>(1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best protective actions for landslides are to be aware of the risks, know the signs, and avoid potential fall areas </a:t>
            </a:r>
          </a:p>
          <a:p>
            <a:r>
              <a:rPr lang="en-US" dirty="0"/>
              <a:t>Contact your local emergency management office for information on local hazards </a:t>
            </a:r>
          </a:p>
          <a:p>
            <a:pPr lvl="1"/>
            <a:r>
              <a:rPr lang="en-US" dirty="0"/>
              <a:t>Learn about the types and signs of falls and slides common in your area </a:t>
            </a:r>
          </a:p>
          <a:p>
            <a:r>
              <a:rPr lang="en-US" dirty="0"/>
              <a:t>One of the most important steps that you can take is to become familiar with the landslide history in the area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LS-5</a:t>
            </a:r>
          </a:p>
        </p:txBody>
      </p:sp>
    </p:spTree>
    <p:extLst>
      <p:ext uri="{BB962C8B-B14F-4D97-AF65-F5344CB8AC3E}">
        <p14:creationId xmlns:p14="http://schemas.microsoft.com/office/powerpoint/2010/main" val="3575270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8C083A7-C050-438E-A32F-FAE5E975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Landslide Preparedness </a:t>
            </a:r>
            <a:r>
              <a:rPr lang="en-US" sz="600" dirty="0">
                <a:solidFill>
                  <a:srgbClr val="448431"/>
                </a:solidFill>
              </a:rPr>
              <a:t>(2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32B47E-6F3D-47AB-95B3-D54DC5E77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at lower risk if you are in areas that:</a:t>
            </a:r>
          </a:p>
          <a:p>
            <a:pPr lvl="1"/>
            <a:r>
              <a:rPr lang="en-US" dirty="0"/>
              <a:t>Have not moved in the past</a:t>
            </a:r>
          </a:p>
          <a:p>
            <a:pPr lvl="1"/>
            <a:r>
              <a:rPr lang="en-US" dirty="0"/>
              <a:t>Are relatively flat and away from sudden changes in slope</a:t>
            </a:r>
          </a:p>
          <a:p>
            <a:pPr lvl="1"/>
            <a:r>
              <a:rPr lang="en-US" dirty="0"/>
              <a:t>Are along ridge lines but set back from the tops of slopes </a:t>
            </a:r>
          </a:p>
          <a:p>
            <a:r>
              <a:rPr lang="en-US" dirty="0"/>
              <a:t>Research local landslide evacuation plans; determine where you would go and how you would get there if you needed to evacuate </a:t>
            </a:r>
          </a:p>
          <a:p>
            <a:r>
              <a:rPr lang="en-US" dirty="0"/>
              <a:t>Develop an emergency communications plan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2EF897-CB2F-4028-932F-724F864AD51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89EAB-C08B-4EB3-AFF8-9D3F61688E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FBE5E-EBDD-4980-B88D-2A9DED2C45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LS-6</a:t>
            </a:r>
          </a:p>
        </p:txBody>
      </p:sp>
    </p:spTree>
    <p:extLst>
      <p:ext uri="{BB962C8B-B14F-4D97-AF65-F5344CB8AC3E}">
        <p14:creationId xmlns:p14="http://schemas.microsoft.com/office/powerpoint/2010/main" val="3514201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2C37B0-83B1-4641-97C7-2E804012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Landslide Preparedness </a:t>
            </a:r>
            <a:r>
              <a:rPr lang="en-US" sz="600" dirty="0">
                <a:solidFill>
                  <a:srgbClr val="448431"/>
                </a:solidFill>
              </a:rPr>
              <a:t>(3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94BE56-6C1D-4469-9031-1FE02F62B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ground assessment of your property, preferably before construction to avoid building in hazard risk areas </a:t>
            </a:r>
          </a:p>
          <a:p>
            <a:r>
              <a:rPr lang="en-US" dirty="0"/>
              <a:t>Avoid building near steep slopes, close to cliffs, or near drainage ways or streams </a:t>
            </a:r>
          </a:p>
          <a:p>
            <a:pPr lvl="1"/>
            <a:r>
              <a:rPr lang="en-US" dirty="0"/>
              <a:t>If construction is complete, consult an appropriate certified professional expert for advice on corrective measures you can take </a:t>
            </a:r>
          </a:p>
          <a:p>
            <a:r>
              <a:rPr lang="en-US" dirty="0"/>
              <a:t>If the area has had previous slides, seek professional evaluation and recommendations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B5F6A-8F83-41E3-B361-75DBA29B32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36EC9-D522-44DD-A8F5-3E1D7E2CA9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C53C3-A790-47B6-8CAF-91E442002C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LS-7</a:t>
            </a:r>
          </a:p>
        </p:txBody>
      </p:sp>
    </p:spTree>
    <p:extLst>
      <p:ext uri="{BB962C8B-B14F-4D97-AF65-F5344CB8AC3E}">
        <p14:creationId xmlns:p14="http://schemas.microsoft.com/office/powerpoint/2010/main" val="138413896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" id="{640DFFE4-282E-4AC6-B84A-F63ECBAE83C0}" vid="{8A2D1EBC-178E-4B41-A94B-C6EC09121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976afda98426a9f344c5b6ad47e5cf4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b9059ec12c98312b753467b09a7bd014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cd7a79f3-a22f-4b0a-abe2-9eca9b7c463e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ec9525e3-0e26-41e5-be28-2227dc64c83e"/>
  </ds:schemaRefs>
</ds:datastoreItem>
</file>

<file path=customXml/itemProps2.xml><?xml version="1.0" encoding="utf-8"?>
<ds:datastoreItem xmlns:ds="http://schemas.openxmlformats.org/officeDocument/2006/customXml" ds:itemID="{202B2366-58F8-48B0-BE69-170E59C2B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1314</Words>
  <Application>Microsoft Office PowerPoint</Application>
  <PresentationFormat>On-screen Show (4:3)</PresentationFormat>
  <Paragraphs>139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1_Office Theme</vt:lpstr>
      <vt:lpstr>   CERT Hazard Annexes</vt:lpstr>
      <vt:lpstr>Landslide</vt:lpstr>
      <vt:lpstr>Introduction (Annex 7)</vt:lpstr>
      <vt:lpstr>Landslide Impacts</vt:lpstr>
      <vt:lpstr>Landslide Impacts (continued)</vt:lpstr>
      <vt:lpstr>Landslide Hazards</vt:lpstr>
      <vt:lpstr>Landslide Preparedness (1 of 5)</vt:lpstr>
      <vt:lpstr>Landslide Preparedness (2 of 5)</vt:lpstr>
      <vt:lpstr>Landslide Preparedness (3 of 5)</vt:lpstr>
      <vt:lpstr>Landslide Preparedness (4 of 5)</vt:lpstr>
      <vt:lpstr>Landslide Preparedness (5 of 5)</vt:lpstr>
      <vt:lpstr>Signs and Indicators (1 of 3)</vt:lpstr>
      <vt:lpstr>Signs and Indicators (2 of 3)</vt:lpstr>
      <vt:lpstr>Signs and Indicators (3 of 3)</vt:lpstr>
      <vt:lpstr>During a Landslide</vt:lpstr>
      <vt:lpstr>During a Landslide (continued)</vt:lpstr>
      <vt:lpstr>After a Landslide</vt:lpstr>
      <vt:lpstr>After a Landslide (continued)</vt:lpstr>
      <vt:lpstr>Final Questions? (Annex 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Taryn Wilkinson</dc:creator>
  <cp:lastModifiedBy>Akers, Ryan</cp:lastModifiedBy>
  <cp:revision>29</cp:revision>
  <dcterms:created xsi:type="dcterms:W3CDTF">2019-02-12T16:17:55Z</dcterms:created>
  <dcterms:modified xsi:type="dcterms:W3CDTF">2021-04-07T21:51:44Z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