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3"/>
  </p:notesMasterIdLst>
  <p:handoutMasterIdLst>
    <p:handoutMasterId r:id="rId24"/>
  </p:handoutMasterIdLst>
  <p:sldIdLst>
    <p:sldId id="256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1" r:id="rId20"/>
    <p:sldId id="332" r:id="rId21"/>
    <p:sldId id="33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okeybear.com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AE74B1-6101-487C-9185-A0592A8C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Can’t Escape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66BDA8-F722-43A2-88B8-75661B3D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Stuff wet cloth around doors and vents </a:t>
            </a:r>
          </a:p>
          <a:p>
            <a:r>
              <a:rPr lang="en-US" dirty="0"/>
              <a:t>Call fire department </a:t>
            </a:r>
          </a:p>
          <a:p>
            <a:r>
              <a:rPr lang="en-US" dirty="0"/>
              <a:t>Open windows slightly at top and bottom </a:t>
            </a:r>
          </a:p>
          <a:p>
            <a:r>
              <a:rPr lang="en-US" dirty="0"/>
              <a:t>Stay low and by a window </a:t>
            </a:r>
          </a:p>
          <a:p>
            <a:r>
              <a:rPr lang="en-US" dirty="0"/>
              <a:t>Hang or wave a bright-colored or white cloth at the window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21893E-FE07-4883-B5D0-6BC16D79253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C479A-550F-4262-99FD-A3211002B0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B8D2C-3CE7-4B2A-ADE8-42D0845BF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FI-8</a:t>
            </a:r>
          </a:p>
        </p:txBody>
      </p:sp>
    </p:spTree>
    <p:extLst>
      <p:ext uri="{BB962C8B-B14F-4D97-AF65-F5344CB8AC3E}">
        <p14:creationId xmlns:p14="http://schemas.microsoft.com/office/powerpoint/2010/main" val="3471980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85824A-A4DE-496A-8513-03C1264C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Home Fire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EE7461-F743-4474-BCA1-9FCAACB3E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Extinguish sparks or embers that could reignite the fire </a:t>
            </a:r>
          </a:p>
          <a:p>
            <a:r>
              <a:rPr lang="en-US" dirty="0"/>
              <a:t>Do not touch electrical equipment if it is wet or if you are standing in water </a:t>
            </a:r>
          </a:p>
          <a:p>
            <a:r>
              <a:rPr lang="en-US" dirty="0"/>
              <a:t>Turn off electricity at the main breaker or fuse box to prevent electric shock </a:t>
            </a:r>
          </a:p>
          <a:p>
            <a:r>
              <a:rPr lang="en-US" dirty="0"/>
              <a:t>Turn off electricity if you smell burning insulation or see damaged wires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562B6-7DA3-4CF4-8A2A-FFA5B425DA7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1A4C4-3382-4544-BCB1-38C3C26BF2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27A07-8C84-4A22-A5DA-E2B468B05C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FI-9</a:t>
            </a:r>
          </a:p>
        </p:txBody>
      </p:sp>
    </p:spTree>
    <p:extLst>
      <p:ext uri="{BB962C8B-B14F-4D97-AF65-F5344CB8AC3E}">
        <p14:creationId xmlns:p14="http://schemas.microsoft.com/office/powerpoint/2010/main" val="2685578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17C173-E946-44DF-B817-E986C372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1100" dirty="0">
                <a:solidFill>
                  <a:srgbClr val="448431"/>
                </a:solidFill>
              </a:rPr>
              <a:t>(1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4DD4E2-3FE7-4199-A1CC-C5F0C6F61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use fire-resistant materials for construction, renovation, or repairs and practice good maintenance </a:t>
            </a:r>
          </a:p>
          <a:p>
            <a:r>
              <a:rPr lang="en-US" dirty="0"/>
              <a:t>Dispose of charcoal briquettes and fireplace ashes properly </a:t>
            </a:r>
          </a:p>
          <a:p>
            <a:r>
              <a:rPr lang="en-US" dirty="0"/>
              <a:t>Fully extinguish any outdoor fires and be sure they are cold to the touch before leaving the area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436AB-EF09-4661-A7D9-C198A95F6A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6F70D-4C78-4AD6-B430-13FEB1F9F6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0B734-A268-431A-A15C-CC2DE5ECF6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FI-10</a:t>
            </a:r>
          </a:p>
        </p:txBody>
      </p:sp>
    </p:spTree>
    <p:extLst>
      <p:ext uri="{BB962C8B-B14F-4D97-AF65-F5344CB8AC3E}">
        <p14:creationId xmlns:p14="http://schemas.microsoft.com/office/powerpoint/2010/main" val="375904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CBC1B0-039D-4002-B62C-5E8601F1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1100" dirty="0">
                <a:solidFill>
                  <a:srgbClr val="448431"/>
                </a:solidFill>
              </a:rPr>
              <a:t>(2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3366C-4F70-4F5B-AA4B-40C3DE4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gas grills and propane tanks at least 15 feet away from any structure  </a:t>
            </a:r>
          </a:p>
          <a:p>
            <a:pPr lvl="1"/>
            <a:r>
              <a:rPr lang="en-US" dirty="0"/>
              <a:t>Clear an area 15 feet around the grill  </a:t>
            </a:r>
          </a:p>
          <a:p>
            <a:pPr lvl="1"/>
            <a:r>
              <a:rPr lang="en-US" dirty="0"/>
              <a:t>Do not use the grill during potentially dangerous fire weather conditions  </a:t>
            </a:r>
          </a:p>
          <a:p>
            <a:pPr lvl="1"/>
            <a:r>
              <a:rPr lang="en-US" dirty="0"/>
              <a:t>Always have a fire extinguisher or hose nearby </a:t>
            </a:r>
          </a:p>
          <a:p>
            <a:r>
              <a:rPr lang="en-US" dirty="0"/>
              <a:t>Store combustible or flammable materials in approved safety containers away from the home </a:t>
            </a:r>
          </a:p>
          <a:p>
            <a:r>
              <a:rPr lang="en-US" dirty="0"/>
              <a:t>Do not use welders or any equipment that creates sparks outside on dry, windy days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C8127-EA53-4384-935E-A866785A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89D7-FFDF-4442-9705-7D3171DA50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E62E-7019-43F1-9244-13886B1E08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FI-4</a:t>
            </a:r>
          </a:p>
        </p:txBody>
      </p:sp>
    </p:spTree>
    <p:extLst>
      <p:ext uri="{BB962C8B-B14F-4D97-AF65-F5344CB8AC3E}">
        <p14:creationId xmlns:p14="http://schemas.microsoft.com/office/powerpoint/2010/main" val="216960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CBC1B0-039D-4002-B62C-5E8601F1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600" dirty="0">
                <a:solidFill>
                  <a:srgbClr val="448431"/>
                </a:solidFill>
              </a:rPr>
              <a:t>(3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3366C-4F70-4F5B-AA4B-40C3DE4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park vehicles in tall, dry grass if authorities have issued a fire weather watch or fire weather/red flag warning has been issued </a:t>
            </a:r>
          </a:p>
          <a:p>
            <a:pPr lvl="1"/>
            <a:r>
              <a:rPr lang="en-US" dirty="0"/>
              <a:t>Exhaust systems are very hot and can ignite dry grass </a:t>
            </a:r>
          </a:p>
          <a:p>
            <a:r>
              <a:rPr lang="en-US" dirty="0"/>
              <a:t>Use proper building and landscape design </a:t>
            </a:r>
          </a:p>
          <a:p>
            <a:r>
              <a:rPr lang="en-US" dirty="0"/>
              <a:t>Set up three defensible zones where possible </a:t>
            </a:r>
          </a:p>
          <a:p>
            <a:pPr lvl="1"/>
            <a:r>
              <a:rPr lang="en-US" dirty="0"/>
              <a:t>Make sure there is at least 30 feet of area that does not contain sources of fuel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E62E-7019-43F1-9244-13886B1E08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89D7-FFDF-4442-9705-7D3171DA50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C8127-EA53-4384-935E-A866785A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FI-12</a:t>
            </a:r>
          </a:p>
        </p:txBody>
      </p:sp>
    </p:spTree>
    <p:extLst>
      <p:ext uri="{BB962C8B-B14F-4D97-AF65-F5344CB8AC3E}">
        <p14:creationId xmlns:p14="http://schemas.microsoft.com/office/powerpoint/2010/main" val="3922165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CBC1B0-039D-4002-B62C-5E8601F1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600" dirty="0">
                <a:solidFill>
                  <a:srgbClr val="448431"/>
                </a:solidFill>
              </a:rPr>
              <a:t>(4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3366C-4F70-4F5B-AA4B-40C3DE4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neighbors to extend individual defensible zones to include the neighborhood </a:t>
            </a:r>
          </a:p>
          <a:p>
            <a:r>
              <a:rPr lang="en-US" dirty="0"/>
              <a:t>Follow all local burning laws and never leave a fire— even a single cigarette—unattended </a:t>
            </a:r>
          </a:p>
          <a:p>
            <a:r>
              <a:rPr lang="en-US" dirty="0"/>
              <a:t>Learn more about how you and your family can prevent a wildfire by using fire and equipment responsibly at </a:t>
            </a:r>
            <a:r>
              <a:rPr lang="en-US" dirty="0">
                <a:hlinkClick r:id="rId2"/>
              </a:rPr>
              <a:t>www SmokeyBear com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E62E-7019-43F1-9244-13886B1E08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89D7-FFDF-4442-9705-7D3171DA50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C8127-EA53-4384-935E-A866785A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FI-13</a:t>
            </a:r>
          </a:p>
        </p:txBody>
      </p:sp>
    </p:spTree>
    <p:extLst>
      <p:ext uri="{BB962C8B-B14F-4D97-AF65-F5344CB8AC3E}">
        <p14:creationId xmlns:p14="http://schemas.microsoft.com/office/powerpoint/2010/main" val="3149707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FD1DD2-44A9-4FAE-8BA5-2FB23C6B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Wildfire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822E30-CA80-42A9-A0C5-AA8113D82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71460"/>
            <a:ext cx="8512974" cy="4781145"/>
          </a:xfrm>
        </p:spPr>
        <p:txBody>
          <a:bodyPr/>
          <a:lstStyle/>
          <a:p>
            <a:r>
              <a:rPr lang="en-US" dirty="0"/>
              <a:t>Listen for emergency information </a:t>
            </a:r>
          </a:p>
          <a:p>
            <a:pPr lvl="1"/>
            <a:r>
              <a:rPr lang="en-US" dirty="0"/>
              <a:t>If advised to evacuate, do so immediately </a:t>
            </a:r>
          </a:p>
          <a:p>
            <a:r>
              <a:rPr lang="en-US" dirty="0"/>
              <a:t>While your family’s safety is most important, if there is time before you leave, prepare your home</a:t>
            </a:r>
          </a:p>
          <a:p>
            <a:pPr lvl="1"/>
            <a:r>
              <a:rPr lang="en-US" dirty="0"/>
              <a:t>Close up your house</a:t>
            </a:r>
          </a:p>
          <a:p>
            <a:pPr lvl="1"/>
            <a:r>
              <a:rPr lang="en-US" dirty="0"/>
              <a:t>Leave lights on for visibility</a:t>
            </a:r>
          </a:p>
          <a:p>
            <a:pPr lvl="1"/>
            <a:r>
              <a:rPr lang="en-US" dirty="0"/>
              <a:t>Move flammable materials to center of home</a:t>
            </a:r>
          </a:p>
          <a:p>
            <a:pPr lvl="1"/>
            <a:r>
              <a:rPr lang="en-US" dirty="0"/>
              <a:t>Leave hoses connected to a water source so they are available for the fire department </a:t>
            </a:r>
          </a:p>
          <a:p>
            <a:r>
              <a:rPr lang="en-US" dirty="0"/>
              <a:t>Use a National Institute for Occupational Safety and Health (NIOSH)-certified respirator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87512-7B3F-40C9-AE87-DF1852BB847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16BBA-02BE-46AB-9AEF-C4C8D1CC40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284F18-597F-44C8-B73E-01A07F7730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FI-14</a:t>
            </a:r>
          </a:p>
        </p:txBody>
      </p:sp>
    </p:spTree>
    <p:extLst>
      <p:ext uri="{BB962C8B-B14F-4D97-AF65-F5344CB8AC3E}">
        <p14:creationId xmlns:p14="http://schemas.microsoft.com/office/powerpoint/2010/main" val="85437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42CB9D-DD48-4F6E-B5A0-096A3B72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Wildfire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C10F58-866D-475B-851E-4A24FE1BF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caution when reentering </a:t>
            </a:r>
          </a:p>
          <a:p>
            <a:r>
              <a:rPr lang="en-US" dirty="0"/>
              <a:t>Inspect the roof immediately </a:t>
            </a:r>
          </a:p>
          <a:p>
            <a:r>
              <a:rPr lang="en-US" dirty="0"/>
              <a:t>Check stability of trees and poles around the home </a:t>
            </a:r>
          </a:p>
          <a:p>
            <a:r>
              <a:rPr lang="en-US" dirty="0"/>
              <a:t>Do not attempt to remove heavy debris by yourself </a:t>
            </a:r>
          </a:p>
          <a:p>
            <a:r>
              <a:rPr lang="en-US" dirty="0"/>
              <a:t>Wear protective clothing (e.g., long-sleeved shirt, long pants, work gloves, and sturdy, thick-soled shoes) during clean up </a:t>
            </a:r>
          </a:p>
          <a:p>
            <a:pPr lvl="1"/>
            <a:r>
              <a:rPr lang="en-US" dirty="0"/>
              <a:t>These will protect you from further injury from broken glass, exposed nails, or other objects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8E851-6EA4-4DBD-BAF5-35F7050C1C3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42A21-E26D-4758-A9EF-551995309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BE66DE-BF3E-4B15-B9D0-3F300AB151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FI-15</a:t>
            </a:r>
          </a:p>
        </p:txBody>
      </p:sp>
    </p:spTree>
    <p:extLst>
      <p:ext uri="{BB962C8B-B14F-4D97-AF65-F5344CB8AC3E}">
        <p14:creationId xmlns:p14="http://schemas.microsoft.com/office/powerpoint/2010/main" val="3323796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28F170-62AA-4B8D-9A95-2AB823B6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Questions?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(Annex 4)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4B3745-B426-47F2-8816-3F4B0388D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home fires or wildfires?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CAC52-4999-4DDE-951F-64C253C7E2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2AEED-F528-4F5E-BBD5-128BBF537F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FI-16</a:t>
            </a:r>
          </a:p>
        </p:txBody>
      </p:sp>
    </p:spTree>
    <p:extLst>
      <p:ext uri="{BB962C8B-B14F-4D97-AF65-F5344CB8AC3E}">
        <p14:creationId xmlns:p14="http://schemas.microsoft.com/office/powerpoint/2010/main" val="312034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42B4D1A-E490-0047-A6C8-8F1F2A64C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79042"/>
            <a:ext cx="91440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0E4A4-08B3-4548-8E64-C0BE3B5D9D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31899" y="1647161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88166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E16F76-BD43-464C-8785-167F2D3B5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(Annex 4)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7F94FD-5259-4630-90F8-C737397B7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Roughly 85% of all fire deaths occur where people sleep, such as in homes, dormitories, barracks, and hotels </a:t>
            </a:r>
          </a:p>
          <a:p>
            <a:pPr lvl="1"/>
            <a:r>
              <a:rPr lang="en-US" dirty="0"/>
              <a:t>Most occur during nighttime hours </a:t>
            </a:r>
          </a:p>
          <a:p>
            <a:pPr lvl="1"/>
            <a:r>
              <a:rPr lang="en-US" dirty="0"/>
              <a:t>Most are preventable </a:t>
            </a:r>
          </a:p>
          <a:p>
            <a:r>
              <a:rPr lang="en-US" dirty="0"/>
              <a:t>90% of wildfires are started by people, either intentionally or accidently </a:t>
            </a:r>
          </a:p>
          <a:p>
            <a:pPr lvl="1"/>
            <a:r>
              <a:rPr lang="en-US" dirty="0"/>
              <a:t>Debris burning, equipment use, and campfires are leading causes of accidental wildfires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3E38F-923A-4150-96FC-726E5660A95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E09A9-9E54-4836-A899-19BBECE09E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24A7E9-8C9C-48D1-A64E-034E83BD11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</a:t>
            </a:r>
          </a:p>
        </p:txBody>
      </p:sp>
    </p:spTree>
    <p:extLst>
      <p:ext uri="{BB962C8B-B14F-4D97-AF65-F5344CB8AC3E}">
        <p14:creationId xmlns:p14="http://schemas.microsoft.com/office/powerpoint/2010/main" val="230800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0A2B5B-1C4C-419E-A7B3-80C79DC43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3C0DCF-3659-4848-A8A2-9D5136315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In 2015, United States fire departments responded to an estimated 1,345,500 fires, which resulted in 3,280 deaths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and other infrastructure </a:t>
            </a:r>
          </a:p>
          <a:p>
            <a:pPr lvl="1"/>
            <a:r>
              <a:rPr lang="en-US" dirty="0"/>
              <a:t>Generates economic losses from damages to property (homes and businesses)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C64416-F298-4E0E-85DB-B80C1F3798E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6E9AD-663E-47BA-B5D7-7B04C82B1C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DA4BA-7A6C-4A1B-81A4-BE99F46E32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FI-2</a:t>
            </a:r>
          </a:p>
        </p:txBody>
      </p:sp>
    </p:spTree>
    <p:extLst>
      <p:ext uri="{BB962C8B-B14F-4D97-AF65-F5344CB8AC3E}">
        <p14:creationId xmlns:p14="http://schemas.microsoft.com/office/powerpoint/2010/main" val="89020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46FDF8-B517-41D2-BF3C-198226E08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C395E-411A-4FD7-9A7F-BBC6AD989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Asphyxiation: </a:t>
            </a:r>
            <a:r>
              <a:rPr lang="en-US" dirty="0"/>
              <a:t>Leading cause of death in a fire by a three-to-one margin </a:t>
            </a:r>
          </a:p>
          <a:p>
            <a:r>
              <a:rPr lang="en-US" b="1" dirty="0"/>
              <a:t>Heat:</a:t>
            </a:r>
            <a:r>
              <a:rPr lang="en-US" dirty="0"/>
              <a:t> A fully developed room fire has temperatures that can exceed 1,100°F </a:t>
            </a:r>
          </a:p>
          <a:p>
            <a:r>
              <a:rPr lang="en-US" b="1" dirty="0"/>
              <a:t>Smoke:</a:t>
            </a:r>
            <a:r>
              <a:rPr lang="en-US" dirty="0"/>
              <a:t> Fire generates black, impenetrable smoke that blocks the vision, stings the eyes, and clogs the lungs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3A996-1949-46D0-9C64-E30FC74AA0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1DBF9-A57E-4086-903B-6D0B2D6B2E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F5168-9289-4B59-9183-136C646DD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FI-3</a:t>
            </a:r>
          </a:p>
        </p:txBody>
      </p:sp>
    </p:spTree>
    <p:extLst>
      <p:ext uri="{BB962C8B-B14F-4D97-AF65-F5344CB8AC3E}">
        <p14:creationId xmlns:p14="http://schemas.microsoft.com/office/powerpoint/2010/main" val="87128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D32DF-72A5-42F2-854E-CD01CD2C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Wildfire Spread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E58086-D21D-4608-86B4-B6EB351BB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542084" cy="4781145"/>
          </a:xfrm>
        </p:spPr>
        <p:txBody>
          <a:bodyPr/>
          <a:lstStyle/>
          <a:p>
            <a:r>
              <a:rPr lang="en-US" dirty="0"/>
              <a:t>There are three general patterns of wildfire spread:</a:t>
            </a:r>
          </a:p>
          <a:p>
            <a:pPr lvl="1"/>
            <a:r>
              <a:rPr lang="en-US" dirty="0"/>
              <a:t>Ground fire</a:t>
            </a:r>
          </a:p>
          <a:p>
            <a:pPr lvl="1"/>
            <a:r>
              <a:rPr lang="en-US" dirty="0"/>
              <a:t>Surface fire</a:t>
            </a:r>
          </a:p>
          <a:p>
            <a:pPr lvl="1"/>
            <a:r>
              <a:rPr lang="en-US" dirty="0"/>
              <a:t>Crown fire</a:t>
            </a:r>
          </a:p>
          <a:p>
            <a:r>
              <a:rPr lang="en-US" dirty="0"/>
              <a:t>Crown fires are the most intense type of fire and often the most difficult to contain </a:t>
            </a:r>
          </a:p>
        </p:txBody>
      </p:sp>
      <p:pic>
        <p:nvPicPr>
          <p:cNvPr id="7" name="Picture 6" descr="Photo of forest fire with person in the foreground.">
            <a:extLst>
              <a:ext uri="{FF2B5EF4-FFF2-40B4-BE49-F238E27FC236}">
                <a16:creationId xmlns:a16="http://schemas.microsoft.com/office/drawing/2014/main" id="{3F4A994D-A9E5-4285-AF45-D25B6BB60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813" y="2558996"/>
            <a:ext cx="3111583" cy="237019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9F63E3-7DE6-4EEB-AD85-B8985A9E33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264DD-74E5-42E7-9D21-3AE8EA17A5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41974-C3C0-4FDB-95B1-C6DC6BF9DC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FI-4</a:t>
            </a:r>
          </a:p>
        </p:txBody>
      </p:sp>
    </p:spTree>
    <p:extLst>
      <p:ext uri="{BB962C8B-B14F-4D97-AF65-F5344CB8AC3E}">
        <p14:creationId xmlns:p14="http://schemas.microsoft.com/office/powerpoint/2010/main" val="12426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6BF190-E5B0-4501-A672-1A8B4406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Fire Plan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789E75-60A7-4E24-A8D8-E19893699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smoke alarms </a:t>
            </a:r>
          </a:p>
          <a:p>
            <a:r>
              <a:rPr lang="en-US" dirty="0"/>
              <a:t>Identify two escape routes </a:t>
            </a:r>
          </a:p>
          <a:p>
            <a:r>
              <a:rPr lang="en-US" dirty="0"/>
              <a:t>Practice escape plan </a:t>
            </a:r>
          </a:p>
          <a:p>
            <a:r>
              <a:rPr lang="en-US" dirty="0"/>
              <a:t>Practice alerting family members </a:t>
            </a:r>
          </a:p>
          <a:p>
            <a:r>
              <a:rPr lang="en-US" dirty="0"/>
              <a:t>Learn fire department’s emergency number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0E60F-23EC-4B8F-8EE6-9A3D05D0307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5D329-152E-4C5C-8884-C87E578D6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66442-05A1-48E9-B2B3-F2E782628B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FI-5</a:t>
            </a:r>
          </a:p>
        </p:txBody>
      </p:sp>
    </p:spTree>
    <p:extLst>
      <p:ext uri="{BB962C8B-B14F-4D97-AF65-F5344CB8AC3E}">
        <p14:creationId xmlns:p14="http://schemas.microsoft.com/office/powerpoint/2010/main" val="343870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0926B-ED8A-4580-9ADC-48746F61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Fire Prevention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71D23E-6AC2-4934-B612-8943E87E4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 home hazard hunt </a:t>
            </a:r>
          </a:p>
          <a:p>
            <a:r>
              <a:rPr lang="en-US" dirty="0"/>
              <a:t>Inspect wood stoves and chimneys annually </a:t>
            </a:r>
          </a:p>
          <a:p>
            <a:r>
              <a:rPr lang="en-US" dirty="0"/>
              <a:t>Purchase only “laboratory-tested” heaters </a:t>
            </a:r>
          </a:p>
          <a:p>
            <a:r>
              <a:rPr lang="en-US" dirty="0"/>
              <a:t>Keep heaters at least 3 feet from any flammable items </a:t>
            </a:r>
          </a:p>
          <a:p>
            <a:r>
              <a:rPr lang="en-US" dirty="0"/>
              <a:t>Keep matches and lighters away from children </a:t>
            </a:r>
          </a:p>
          <a:p>
            <a:r>
              <a:rPr lang="en-US" dirty="0"/>
              <a:t>Check electrical wiring </a:t>
            </a:r>
          </a:p>
          <a:p>
            <a:r>
              <a:rPr lang="en-US" dirty="0"/>
              <a:t>Keep combustibles away from stove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7728D-3C79-44D3-B902-9A95622B332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DB43E-FE6B-4B64-A714-6F1272F27B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82649C-D72E-4B1F-BE90-2CF0BDC377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FI-6</a:t>
            </a:r>
          </a:p>
        </p:txBody>
      </p:sp>
    </p:spTree>
    <p:extLst>
      <p:ext uri="{BB962C8B-B14F-4D97-AF65-F5344CB8AC3E}">
        <p14:creationId xmlns:p14="http://schemas.microsoft.com/office/powerpoint/2010/main" val="379527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0E9AC3-0D0E-417B-8208-CE75242E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 Fire Starts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E9804A-D100-4974-B08B-8FDACF198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3728352" cy="4781145"/>
          </a:xfrm>
        </p:spPr>
        <p:txBody>
          <a:bodyPr/>
          <a:lstStyle/>
          <a:p>
            <a:r>
              <a:rPr lang="en-US" dirty="0"/>
              <a:t>Yell “Fire!” several times </a:t>
            </a:r>
          </a:p>
          <a:p>
            <a:r>
              <a:rPr lang="en-US" dirty="0"/>
              <a:t>Get out quickly </a:t>
            </a:r>
          </a:p>
          <a:p>
            <a:r>
              <a:rPr lang="en-US" dirty="0"/>
              <a:t>Go to meeting place </a:t>
            </a:r>
          </a:p>
          <a:p>
            <a:r>
              <a:rPr lang="en-US" dirty="0"/>
              <a:t>Call fire department as quickly as possible </a:t>
            </a:r>
          </a:p>
        </p:txBody>
      </p:sp>
      <p:pic>
        <p:nvPicPr>
          <p:cNvPr id="7" name="Picture 6" descr="Photo of a house on fire with a fire engine in front of the house.  Emergency response teams of fire fighters and policemen are standing in front of the house.">
            <a:extLst>
              <a:ext uri="{FF2B5EF4-FFF2-40B4-BE49-F238E27FC236}">
                <a16:creationId xmlns:a16="http://schemas.microsoft.com/office/drawing/2014/main" id="{1760E27F-21A8-4622-A4B8-E39959A32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278703"/>
            <a:ext cx="3790950" cy="261937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36BE29-EDF5-4DB7-A4E9-071838A122C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6E807-621B-457A-8C92-8F0A7F5495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B745FA-AF4A-4772-B1AC-3930C32682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FI-7</a:t>
            </a:r>
          </a:p>
        </p:txBody>
      </p:sp>
    </p:spTree>
    <p:extLst>
      <p:ext uri="{BB962C8B-B14F-4D97-AF65-F5344CB8AC3E}">
        <p14:creationId xmlns:p14="http://schemas.microsoft.com/office/powerpoint/2010/main" val="2345204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940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1_Office Theme</vt:lpstr>
      <vt:lpstr>   CERT Hazard Annexes</vt:lpstr>
      <vt:lpstr>Fire</vt:lpstr>
      <vt:lpstr>Introduction (Annex 4)</vt:lpstr>
      <vt:lpstr>Fire Impacts</vt:lpstr>
      <vt:lpstr>Facts</vt:lpstr>
      <vt:lpstr>Wildfire Spread</vt:lpstr>
      <vt:lpstr>Family Fire Plan</vt:lpstr>
      <vt:lpstr>Home Fire Prevention</vt:lpstr>
      <vt:lpstr>If a Fire Starts</vt:lpstr>
      <vt:lpstr>If You Can’t Escape</vt:lpstr>
      <vt:lpstr>After a Home Fire</vt:lpstr>
      <vt:lpstr>Wildfire Prevention (1 of 4) </vt:lpstr>
      <vt:lpstr>Wildfire Prevention (2 of 4) </vt:lpstr>
      <vt:lpstr>Wildfire Prevention (3 of 4) </vt:lpstr>
      <vt:lpstr>Wildfire Prevention (4 of 4) </vt:lpstr>
      <vt:lpstr>During a Wildfire</vt:lpstr>
      <vt:lpstr>After a Wildfire</vt:lpstr>
      <vt:lpstr>Final Questions? (Annex 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