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31"/>
  </p:notesMasterIdLst>
  <p:handoutMasterIdLst>
    <p:handoutMasterId r:id="rId32"/>
  </p:handoutMasterIdLst>
  <p:sldIdLst>
    <p:sldId id="256"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11" r:id="rId22"/>
    <p:sldId id="307" r:id="rId23"/>
    <p:sldId id="308" r:id="rId24"/>
    <p:sldId id="309" r:id="rId25"/>
    <p:sldId id="310" r:id="rId26"/>
    <p:sldId id="312" r:id="rId27"/>
    <p:sldId id="313" r:id="rId28"/>
    <p:sldId id="314" r:id="rId29"/>
    <p:sldId id="31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54" d="100"/>
          <a:sy n="54" d="100"/>
        </p:scale>
        <p:origin x="104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4/7/2021</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4/7/2021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4/7/2021</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br>
              <a:rPr lang="en-US" b="0" dirty="0"/>
            </a:b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E46D2E-998C-4A1B-B421-D8EA5AAD141B}"/>
              </a:ext>
            </a:extLst>
          </p:cNvPr>
          <p:cNvSpPr>
            <a:spLocks noGrp="1"/>
          </p:cNvSpPr>
          <p:nvPr>
            <p:ph type="title"/>
          </p:nvPr>
        </p:nvSpPr>
        <p:spPr>
          <a:xfrm>
            <a:off x="315142" y="320678"/>
            <a:ext cx="6043128" cy="1017672"/>
          </a:xfrm>
        </p:spPr>
        <p:txBody>
          <a:bodyPr>
            <a:normAutofit/>
          </a:bodyPr>
          <a:lstStyle/>
          <a:p>
            <a:r>
              <a:rPr lang="en-US" dirty="0"/>
              <a:t>During Extreme Heat </a:t>
            </a:r>
            <a:r>
              <a:rPr lang="en-US" sz="1100" dirty="0">
                <a:solidFill>
                  <a:srgbClr val="448431"/>
                </a:solidFill>
              </a:rPr>
              <a:t>(1 of 5)</a:t>
            </a:r>
          </a:p>
        </p:txBody>
      </p:sp>
      <p:sp>
        <p:nvSpPr>
          <p:cNvPr id="2" name="Content Placeholder 1">
            <a:extLst>
              <a:ext uri="{FF2B5EF4-FFF2-40B4-BE49-F238E27FC236}">
                <a16:creationId xmlns:a16="http://schemas.microsoft.com/office/drawing/2014/main" id="{59E7494E-A0E7-4636-9B69-E94B3A2C5FB6}"/>
              </a:ext>
            </a:extLst>
          </p:cNvPr>
          <p:cNvSpPr>
            <a:spLocks noGrp="1"/>
          </p:cNvSpPr>
          <p:nvPr>
            <p:ph idx="1"/>
          </p:nvPr>
        </p:nvSpPr>
        <p:spPr/>
        <p:txBody>
          <a:bodyPr/>
          <a:lstStyle/>
          <a:p>
            <a:r>
              <a:rPr lang="en-US" dirty="0"/>
              <a:t>Seek air conditioning </a:t>
            </a:r>
          </a:p>
          <a:p>
            <a:pPr lvl="1"/>
            <a:r>
              <a:rPr lang="en-US" dirty="0"/>
              <a:t>If your home does not have air conditioning, you should seek areas that do </a:t>
            </a:r>
          </a:p>
          <a:p>
            <a:pPr lvl="1"/>
            <a:r>
              <a:rPr lang="en-US" dirty="0"/>
              <a:t>Schools, libraries, shopping malls, community centers, and many other public places offer good refuges during extreme heat </a:t>
            </a:r>
          </a:p>
        </p:txBody>
      </p:sp>
      <p:sp>
        <p:nvSpPr>
          <p:cNvPr id="6" name="Content Placeholder 5">
            <a:extLst>
              <a:ext uri="{FF2B5EF4-FFF2-40B4-BE49-F238E27FC236}">
                <a16:creationId xmlns:a16="http://schemas.microsoft.com/office/drawing/2014/main" id="{A8AC234B-22AF-4EC1-B22A-8A82A1624FA2}"/>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05C702A0-C639-4548-BDBC-B7EBE0655600}"/>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FC4D9D0-A76F-4F15-931B-919A8A6B2EA7}"/>
              </a:ext>
            </a:extLst>
          </p:cNvPr>
          <p:cNvSpPr>
            <a:spLocks noGrp="1"/>
          </p:cNvSpPr>
          <p:nvPr>
            <p:ph type="body" sz="quarter" idx="11"/>
          </p:nvPr>
        </p:nvSpPr>
        <p:spPr/>
        <p:txBody>
          <a:bodyPr/>
          <a:lstStyle/>
          <a:p>
            <a:r>
              <a:rPr lang="en-US" dirty="0"/>
              <a:t>EH-8</a:t>
            </a:r>
          </a:p>
        </p:txBody>
      </p:sp>
    </p:spTree>
    <p:extLst>
      <p:ext uri="{BB962C8B-B14F-4D97-AF65-F5344CB8AC3E}">
        <p14:creationId xmlns:p14="http://schemas.microsoft.com/office/powerpoint/2010/main" val="419664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5D0DE4-4EAD-4983-9CF7-540FBDEB20CF}"/>
              </a:ext>
            </a:extLst>
          </p:cNvPr>
          <p:cNvSpPr>
            <a:spLocks noGrp="1"/>
          </p:cNvSpPr>
          <p:nvPr>
            <p:ph type="title"/>
          </p:nvPr>
        </p:nvSpPr>
        <p:spPr/>
        <p:txBody>
          <a:bodyPr>
            <a:normAutofit/>
          </a:bodyPr>
          <a:lstStyle/>
          <a:p>
            <a:r>
              <a:rPr lang="en-US" dirty="0"/>
              <a:t>During Extreme Heat </a:t>
            </a:r>
            <a:r>
              <a:rPr lang="en-US" sz="600" dirty="0">
                <a:solidFill>
                  <a:srgbClr val="448431"/>
                </a:solidFill>
              </a:rPr>
              <a:t>(2 of 5)</a:t>
            </a:r>
          </a:p>
        </p:txBody>
      </p:sp>
      <p:sp>
        <p:nvSpPr>
          <p:cNvPr id="2" name="Content Placeholder 1">
            <a:extLst>
              <a:ext uri="{FF2B5EF4-FFF2-40B4-BE49-F238E27FC236}">
                <a16:creationId xmlns:a16="http://schemas.microsoft.com/office/drawing/2014/main" id="{9650EA4B-F9DD-4558-8DB7-D71DB1D79BD0}"/>
              </a:ext>
            </a:extLst>
          </p:cNvPr>
          <p:cNvSpPr>
            <a:spLocks noGrp="1"/>
          </p:cNvSpPr>
          <p:nvPr>
            <p:ph idx="1"/>
          </p:nvPr>
        </p:nvSpPr>
        <p:spPr/>
        <p:txBody>
          <a:bodyPr/>
          <a:lstStyle/>
          <a:p>
            <a:r>
              <a:rPr lang="en-US" dirty="0"/>
              <a:t>While electric fans may provide comfort, they do not prevent heat-related illness when temperatures reach the high 90s </a:t>
            </a:r>
          </a:p>
          <a:p>
            <a:pPr lvl="1"/>
            <a:r>
              <a:rPr lang="en-US" dirty="0"/>
              <a:t>Using a portable electric fan alone when heat index temperatures exceed 99 degrees actually increases the heat stress the body must respond to by blowing air that is warmer than the ideal body temperature over the skin </a:t>
            </a:r>
          </a:p>
          <a:p>
            <a:r>
              <a:rPr lang="en-US" dirty="0"/>
              <a:t>Avoid overexertion and strenuous activities, especially during warmest part of the day </a:t>
            </a:r>
          </a:p>
          <a:p>
            <a:pPr lvl="1"/>
            <a:r>
              <a:rPr lang="en-US" dirty="0"/>
              <a:t>Heat-related illness can strike quickly, especially for those performing strenuous work during the heat of the day </a:t>
            </a:r>
          </a:p>
        </p:txBody>
      </p:sp>
      <p:sp>
        <p:nvSpPr>
          <p:cNvPr id="6" name="Content Placeholder 5">
            <a:extLst>
              <a:ext uri="{FF2B5EF4-FFF2-40B4-BE49-F238E27FC236}">
                <a16:creationId xmlns:a16="http://schemas.microsoft.com/office/drawing/2014/main" id="{8AB48FC3-462D-4346-807A-2EA1BDA2D19B}"/>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392C65A6-5E99-4CAA-AADC-B3644CD5AE80}"/>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06BC4CBA-E93F-48F6-AB43-CA33AE8BE4E7}"/>
              </a:ext>
            </a:extLst>
          </p:cNvPr>
          <p:cNvSpPr>
            <a:spLocks noGrp="1"/>
          </p:cNvSpPr>
          <p:nvPr>
            <p:ph type="body" sz="quarter" idx="11"/>
          </p:nvPr>
        </p:nvSpPr>
        <p:spPr/>
        <p:txBody>
          <a:bodyPr/>
          <a:lstStyle/>
          <a:p>
            <a:r>
              <a:rPr lang="en-US" dirty="0"/>
              <a:t>EH-9</a:t>
            </a:r>
          </a:p>
        </p:txBody>
      </p:sp>
    </p:spTree>
    <p:extLst>
      <p:ext uri="{BB962C8B-B14F-4D97-AF65-F5344CB8AC3E}">
        <p14:creationId xmlns:p14="http://schemas.microsoft.com/office/powerpoint/2010/main" val="51004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A8B500-2588-41A4-A6DE-F98B33A4999C}"/>
              </a:ext>
            </a:extLst>
          </p:cNvPr>
          <p:cNvSpPr>
            <a:spLocks noGrp="1"/>
          </p:cNvSpPr>
          <p:nvPr>
            <p:ph type="title"/>
          </p:nvPr>
        </p:nvSpPr>
        <p:spPr/>
        <p:txBody>
          <a:bodyPr>
            <a:normAutofit/>
          </a:bodyPr>
          <a:lstStyle/>
          <a:p>
            <a:r>
              <a:rPr lang="en-US" dirty="0"/>
              <a:t>During Extreme Heat </a:t>
            </a:r>
            <a:r>
              <a:rPr lang="en-US" sz="600" dirty="0">
                <a:solidFill>
                  <a:srgbClr val="448431"/>
                </a:solidFill>
              </a:rPr>
              <a:t>(3 of 5)</a:t>
            </a:r>
          </a:p>
        </p:txBody>
      </p:sp>
      <p:sp>
        <p:nvSpPr>
          <p:cNvPr id="2" name="Content Placeholder 1">
            <a:extLst>
              <a:ext uri="{FF2B5EF4-FFF2-40B4-BE49-F238E27FC236}">
                <a16:creationId xmlns:a16="http://schemas.microsoft.com/office/drawing/2014/main" id="{00ACF362-F8AE-42DF-B16D-477E43A0120F}"/>
              </a:ext>
            </a:extLst>
          </p:cNvPr>
          <p:cNvSpPr>
            <a:spLocks noGrp="1"/>
          </p:cNvSpPr>
          <p:nvPr>
            <p:ph idx="1"/>
          </p:nvPr>
        </p:nvSpPr>
        <p:spPr/>
        <p:txBody>
          <a:bodyPr/>
          <a:lstStyle/>
          <a:p>
            <a:r>
              <a:rPr lang="en-US" dirty="0"/>
              <a:t>Wear loose-fitting, lightweight, light-colored clothing </a:t>
            </a:r>
          </a:p>
          <a:p>
            <a:pPr lvl="1"/>
            <a:r>
              <a:rPr lang="en-US" dirty="0"/>
              <a:t>Avoid layers and heavier fabrics such as wool </a:t>
            </a:r>
          </a:p>
          <a:p>
            <a:pPr lvl="1"/>
            <a:r>
              <a:rPr lang="en-US" dirty="0"/>
              <a:t>Choose polyester or cotton whenever possible as they “breathe” better </a:t>
            </a:r>
          </a:p>
          <a:p>
            <a:pPr lvl="1"/>
            <a:r>
              <a:rPr lang="en-US" dirty="0"/>
              <a:t>Polyester is less absorbent than cotton and therefore allows sweat to evaporate more efficiently than cotton </a:t>
            </a:r>
          </a:p>
          <a:p>
            <a:pPr lvl="1"/>
            <a:r>
              <a:rPr lang="en-US" dirty="0"/>
              <a:t>Light colors reflect the sun’s rays better than dark colors, which absorb the heat </a:t>
            </a:r>
          </a:p>
          <a:p>
            <a:pPr lvl="1"/>
            <a:r>
              <a:rPr lang="en-US" dirty="0"/>
              <a:t>Protect the face and head by wearing a wide-brimmed hat </a:t>
            </a:r>
          </a:p>
        </p:txBody>
      </p:sp>
      <p:sp>
        <p:nvSpPr>
          <p:cNvPr id="6" name="Content Placeholder 5">
            <a:extLst>
              <a:ext uri="{FF2B5EF4-FFF2-40B4-BE49-F238E27FC236}">
                <a16:creationId xmlns:a16="http://schemas.microsoft.com/office/drawing/2014/main" id="{17005229-2104-42AA-819C-92457C3783CF}"/>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957494B4-7BF6-4479-BBF6-D3AA8A0F1B13}"/>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6F87147B-2D7E-4749-A39B-DA97914513F9}"/>
              </a:ext>
            </a:extLst>
          </p:cNvPr>
          <p:cNvSpPr>
            <a:spLocks noGrp="1"/>
          </p:cNvSpPr>
          <p:nvPr>
            <p:ph type="body" sz="quarter" idx="11"/>
          </p:nvPr>
        </p:nvSpPr>
        <p:spPr/>
        <p:txBody>
          <a:bodyPr/>
          <a:lstStyle/>
          <a:p>
            <a:r>
              <a:rPr lang="en-US" dirty="0"/>
              <a:t>EH-10</a:t>
            </a:r>
          </a:p>
        </p:txBody>
      </p:sp>
    </p:spTree>
    <p:extLst>
      <p:ext uri="{BB962C8B-B14F-4D97-AF65-F5344CB8AC3E}">
        <p14:creationId xmlns:p14="http://schemas.microsoft.com/office/powerpoint/2010/main" val="4059133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393790-B438-4FC4-9D36-4740A3B4FDBA}"/>
              </a:ext>
            </a:extLst>
          </p:cNvPr>
          <p:cNvSpPr>
            <a:spLocks noGrp="1"/>
          </p:cNvSpPr>
          <p:nvPr>
            <p:ph type="title"/>
          </p:nvPr>
        </p:nvSpPr>
        <p:spPr/>
        <p:txBody>
          <a:bodyPr>
            <a:normAutofit/>
          </a:bodyPr>
          <a:lstStyle/>
          <a:p>
            <a:r>
              <a:rPr lang="en-US" dirty="0"/>
              <a:t>During Extreme Heat </a:t>
            </a:r>
            <a:r>
              <a:rPr lang="en-US" sz="600" dirty="0">
                <a:solidFill>
                  <a:srgbClr val="448431"/>
                </a:solidFill>
              </a:rPr>
              <a:t>(4 of 5)</a:t>
            </a:r>
          </a:p>
        </p:txBody>
      </p:sp>
      <p:sp>
        <p:nvSpPr>
          <p:cNvPr id="2" name="Content Placeholder 1">
            <a:extLst>
              <a:ext uri="{FF2B5EF4-FFF2-40B4-BE49-F238E27FC236}">
                <a16:creationId xmlns:a16="http://schemas.microsoft.com/office/drawing/2014/main" id="{5E52B70B-F65A-4726-8824-A08477455AA2}"/>
              </a:ext>
            </a:extLst>
          </p:cNvPr>
          <p:cNvSpPr>
            <a:spLocks noGrp="1"/>
          </p:cNvSpPr>
          <p:nvPr>
            <p:ph idx="1"/>
          </p:nvPr>
        </p:nvSpPr>
        <p:spPr/>
        <p:txBody>
          <a:bodyPr/>
          <a:lstStyle/>
          <a:p>
            <a:r>
              <a:rPr lang="en-US" dirty="0"/>
              <a:t>Check on family members and neighbors who:</a:t>
            </a:r>
          </a:p>
          <a:p>
            <a:pPr lvl="1"/>
            <a:r>
              <a:rPr lang="en-US" dirty="0"/>
              <a:t>Do not have air conditioning</a:t>
            </a:r>
          </a:p>
          <a:p>
            <a:pPr lvl="1"/>
            <a:r>
              <a:rPr lang="en-US" dirty="0"/>
              <a:t>Have medical problems that make them particularly susceptible to heat-related illnesses </a:t>
            </a:r>
          </a:p>
        </p:txBody>
      </p:sp>
      <p:sp>
        <p:nvSpPr>
          <p:cNvPr id="6" name="Content Placeholder 5">
            <a:extLst>
              <a:ext uri="{FF2B5EF4-FFF2-40B4-BE49-F238E27FC236}">
                <a16:creationId xmlns:a16="http://schemas.microsoft.com/office/drawing/2014/main" id="{7EE49EA1-226C-4ED6-8090-E1DEB84C3D36}"/>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27509CF8-8FDF-447D-817B-4D90A4489F3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A5254D3-D7C4-4194-B88F-15E5C9D8322B}"/>
              </a:ext>
            </a:extLst>
          </p:cNvPr>
          <p:cNvSpPr>
            <a:spLocks noGrp="1"/>
          </p:cNvSpPr>
          <p:nvPr>
            <p:ph type="body" sz="quarter" idx="11"/>
          </p:nvPr>
        </p:nvSpPr>
        <p:spPr/>
        <p:txBody>
          <a:bodyPr/>
          <a:lstStyle/>
          <a:p>
            <a:r>
              <a:rPr lang="en-US" dirty="0"/>
              <a:t>EH-11</a:t>
            </a:r>
          </a:p>
        </p:txBody>
      </p:sp>
    </p:spTree>
    <p:extLst>
      <p:ext uri="{BB962C8B-B14F-4D97-AF65-F5344CB8AC3E}">
        <p14:creationId xmlns:p14="http://schemas.microsoft.com/office/powerpoint/2010/main" val="3057706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3F79FF-FDAE-495F-8EA5-A46D9E2C03F5}"/>
              </a:ext>
            </a:extLst>
          </p:cNvPr>
          <p:cNvSpPr>
            <a:spLocks noGrp="1"/>
          </p:cNvSpPr>
          <p:nvPr>
            <p:ph type="title"/>
          </p:nvPr>
        </p:nvSpPr>
        <p:spPr/>
        <p:txBody>
          <a:bodyPr>
            <a:normAutofit/>
          </a:bodyPr>
          <a:lstStyle/>
          <a:p>
            <a:r>
              <a:rPr lang="en-US" dirty="0"/>
              <a:t>During Extreme Heat </a:t>
            </a:r>
            <a:r>
              <a:rPr lang="en-US" sz="600" dirty="0"/>
              <a:t>(5 of 5)</a:t>
            </a:r>
          </a:p>
        </p:txBody>
      </p:sp>
      <p:sp>
        <p:nvSpPr>
          <p:cNvPr id="2" name="Content Placeholder 1">
            <a:extLst>
              <a:ext uri="{FF2B5EF4-FFF2-40B4-BE49-F238E27FC236}">
                <a16:creationId xmlns:a16="http://schemas.microsoft.com/office/drawing/2014/main" id="{BB2D7CBD-66A7-45A5-9280-162B49109DBC}"/>
              </a:ext>
            </a:extLst>
          </p:cNvPr>
          <p:cNvSpPr>
            <a:spLocks noGrp="1"/>
          </p:cNvSpPr>
          <p:nvPr>
            <p:ph idx="1"/>
          </p:nvPr>
        </p:nvSpPr>
        <p:spPr/>
        <p:txBody>
          <a:bodyPr/>
          <a:lstStyle/>
          <a:p>
            <a:r>
              <a:rPr lang="en-US" dirty="0"/>
              <a:t>Drink plenty of fluids </a:t>
            </a:r>
          </a:p>
          <a:p>
            <a:pPr lvl="1"/>
            <a:r>
              <a:rPr lang="en-US" dirty="0"/>
              <a:t>Dehydration can occur quickly, go unnoticed, or be mistaken for other illnesses </a:t>
            </a:r>
          </a:p>
          <a:p>
            <a:pPr lvl="1"/>
            <a:r>
              <a:rPr lang="en-US" dirty="0"/>
              <a:t>Increasing fluid intake, even if not thirsty, can reduce the risk of dehydration  </a:t>
            </a:r>
          </a:p>
          <a:p>
            <a:pPr lvl="1"/>
            <a:r>
              <a:rPr lang="en-US" dirty="0"/>
              <a:t>Caution: Persons who are on fluid-restrictive diets (e.g., those with kidney disease) should consult their doctors before increasing fluid intake </a:t>
            </a:r>
          </a:p>
          <a:p>
            <a:r>
              <a:rPr lang="en-US" dirty="0"/>
              <a:t>Take frequent breaks </a:t>
            </a:r>
          </a:p>
          <a:p>
            <a:pPr lvl="1"/>
            <a:r>
              <a:rPr lang="en-US" dirty="0"/>
              <a:t>Taking frequent breaks and seeking shade allows the body to cool down </a:t>
            </a:r>
          </a:p>
        </p:txBody>
      </p:sp>
      <p:sp>
        <p:nvSpPr>
          <p:cNvPr id="6" name="Content Placeholder 5">
            <a:extLst>
              <a:ext uri="{FF2B5EF4-FFF2-40B4-BE49-F238E27FC236}">
                <a16:creationId xmlns:a16="http://schemas.microsoft.com/office/drawing/2014/main" id="{675FC0C0-FDA6-49A4-94B1-A6538AE959D9}"/>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155CA8AA-DE65-4771-A5EA-309E63023DFE}"/>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CE76BC97-E388-40BA-B301-9F1889D7B110}"/>
              </a:ext>
            </a:extLst>
          </p:cNvPr>
          <p:cNvSpPr>
            <a:spLocks noGrp="1"/>
          </p:cNvSpPr>
          <p:nvPr>
            <p:ph type="body" sz="quarter" idx="11"/>
          </p:nvPr>
        </p:nvSpPr>
        <p:spPr/>
        <p:txBody>
          <a:bodyPr/>
          <a:lstStyle/>
          <a:p>
            <a:r>
              <a:rPr lang="en-US" dirty="0"/>
              <a:t>EH-12</a:t>
            </a:r>
          </a:p>
        </p:txBody>
      </p:sp>
    </p:spTree>
    <p:extLst>
      <p:ext uri="{BB962C8B-B14F-4D97-AF65-F5344CB8AC3E}">
        <p14:creationId xmlns:p14="http://schemas.microsoft.com/office/powerpoint/2010/main" val="2321740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3247802-690C-4422-9D0B-9630B90E4745}"/>
              </a:ext>
            </a:extLst>
          </p:cNvPr>
          <p:cNvSpPr>
            <a:spLocks noGrp="1"/>
          </p:cNvSpPr>
          <p:nvPr>
            <p:ph type="title"/>
          </p:nvPr>
        </p:nvSpPr>
        <p:spPr/>
        <p:txBody>
          <a:bodyPr>
            <a:normAutofit fontScale="90000"/>
          </a:bodyPr>
          <a:lstStyle/>
          <a:p>
            <a:r>
              <a:rPr lang="en-US" dirty="0"/>
              <a:t>Heat Cramps: Symptoms</a:t>
            </a:r>
          </a:p>
        </p:txBody>
      </p:sp>
      <p:sp>
        <p:nvSpPr>
          <p:cNvPr id="2" name="Content Placeholder 1">
            <a:extLst>
              <a:ext uri="{FF2B5EF4-FFF2-40B4-BE49-F238E27FC236}">
                <a16:creationId xmlns:a16="http://schemas.microsoft.com/office/drawing/2014/main" id="{A76C065A-6E55-4E8E-9A12-1B1ACFC407B5}"/>
              </a:ext>
            </a:extLst>
          </p:cNvPr>
          <p:cNvSpPr>
            <a:spLocks noGrp="1"/>
          </p:cNvSpPr>
          <p:nvPr>
            <p:ph idx="1"/>
          </p:nvPr>
        </p:nvSpPr>
        <p:spPr/>
        <p:txBody>
          <a:bodyPr/>
          <a:lstStyle/>
          <a:p>
            <a:r>
              <a:rPr lang="en-US" dirty="0"/>
              <a:t>Heat cramps are often the first sign that the body is suffering from extreme heat </a:t>
            </a:r>
          </a:p>
          <a:p>
            <a:r>
              <a:rPr lang="en-US" dirty="0"/>
              <a:t>Symptoms: </a:t>
            </a:r>
          </a:p>
          <a:p>
            <a:pPr lvl="1"/>
            <a:r>
              <a:rPr lang="en-US" dirty="0"/>
              <a:t>Muscular pains or spasms, usually in the abdomen, arms, or legs, which may occur with strenuous activity </a:t>
            </a:r>
          </a:p>
        </p:txBody>
      </p:sp>
      <p:sp>
        <p:nvSpPr>
          <p:cNvPr id="6" name="Content Placeholder 5">
            <a:extLst>
              <a:ext uri="{FF2B5EF4-FFF2-40B4-BE49-F238E27FC236}">
                <a16:creationId xmlns:a16="http://schemas.microsoft.com/office/drawing/2014/main" id="{F830265D-AFF9-4EFE-8D25-98326E3E7E00}"/>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7B80BCD2-5441-416D-AC67-640607D5B51A}"/>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6483121B-1613-4D5B-96B3-2F40F577E1EA}"/>
              </a:ext>
            </a:extLst>
          </p:cNvPr>
          <p:cNvSpPr>
            <a:spLocks noGrp="1"/>
          </p:cNvSpPr>
          <p:nvPr>
            <p:ph type="body" sz="quarter" idx="11"/>
          </p:nvPr>
        </p:nvSpPr>
        <p:spPr/>
        <p:txBody>
          <a:bodyPr/>
          <a:lstStyle/>
          <a:p>
            <a:r>
              <a:rPr lang="en-US" dirty="0"/>
              <a:t>EH-13</a:t>
            </a:r>
          </a:p>
        </p:txBody>
      </p:sp>
    </p:spTree>
    <p:extLst>
      <p:ext uri="{BB962C8B-B14F-4D97-AF65-F5344CB8AC3E}">
        <p14:creationId xmlns:p14="http://schemas.microsoft.com/office/powerpoint/2010/main" val="162324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65EFEE-39E8-4901-A3BE-4EDEB21D77F4}"/>
              </a:ext>
            </a:extLst>
          </p:cNvPr>
          <p:cNvSpPr>
            <a:spLocks noGrp="1"/>
          </p:cNvSpPr>
          <p:nvPr>
            <p:ph type="title"/>
          </p:nvPr>
        </p:nvSpPr>
        <p:spPr/>
        <p:txBody>
          <a:bodyPr/>
          <a:lstStyle/>
          <a:p>
            <a:r>
              <a:rPr lang="en-US" dirty="0"/>
              <a:t>Heat Cramps: Actions</a:t>
            </a:r>
          </a:p>
        </p:txBody>
      </p:sp>
      <p:sp>
        <p:nvSpPr>
          <p:cNvPr id="2" name="Content Placeholder 1">
            <a:extLst>
              <a:ext uri="{FF2B5EF4-FFF2-40B4-BE49-F238E27FC236}">
                <a16:creationId xmlns:a16="http://schemas.microsoft.com/office/drawing/2014/main" id="{4D0FFFA2-E511-424D-A0D0-9838EC7F6CA0}"/>
              </a:ext>
            </a:extLst>
          </p:cNvPr>
          <p:cNvSpPr>
            <a:spLocks noGrp="1"/>
          </p:cNvSpPr>
          <p:nvPr>
            <p:ph idx="1"/>
          </p:nvPr>
        </p:nvSpPr>
        <p:spPr/>
        <p:txBody>
          <a:bodyPr/>
          <a:lstStyle/>
          <a:p>
            <a:r>
              <a:rPr lang="en-US" dirty="0"/>
              <a:t>Move the person to a cooler location and remove excess clothing </a:t>
            </a:r>
          </a:p>
          <a:p>
            <a:r>
              <a:rPr lang="en-US" dirty="0"/>
              <a:t>Give cool sports drinks containing salt and sugar </a:t>
            </a:r>
          </a:p>
          <a:p>
            <a:r>
              <a:rPr lang="en-US" dirty="0"/>
              <a:t>Do not give liquids with caffeine or alcohol </a:t>
            </a:r>
          </a:p>
          <a:p>
            <a:r>
              <a:rPr lang="en-US" dirty="0"/>
              <a:t>Discontinue liquids if victim becomes nauseous or is nauseated </a:t>
            </a:r>
          </a:p>
          <a:p>
            <a:r>
              <a:rPr lang="en-US" dirty="0"/>
              <a:t>Seek medical attention if: </a:t>
            </a:r>
          </a:p>
          <a:p>
            <a:pPr lvl="1"/>
            <a:r>
              <a:rPr lang="en-US" dirty="0"/>
              <a:t>The cramps do not subside in an hour</a:t>
            </a:r>
          </a:p>
          <a:p>
            <a:pPr lvl="1"/>
            <a:r>
              <a:rPr lang="en-US" dirty="0"/>
              <a:t>The victim has heart problems</a:t>
            </a:r>
          </a:p>
          <a:p>
            <a:pPr lvl="1"/>
            <a:r>
              <a:rPr lang="en-US" dirty="0"/>
              <a:t>The victim is on a low-sodium diet </a:t>
            </a:r>
          </a:p>
        </p:txBody>
      </p:sp>
      <p:sp>
        <p:nvSpPr>
          <p:cNvPr id="6" name="Content Placeholder 5">
            <a:extLst>
              <a:ext uri="{FF2B5EF4-FFF2-40B4-BE49-F238E27FC236}">
                <a16:creationId xmlns:a16="http://schemas.microsoft.com/office/drawing/2014/main" id="{5C88692A-4E04-45FF-800B-45FAB47A2FE4}"/>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B6088367-1C57-47EE-BBD6-8E4A857579B9}"/>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CF92B93A-D7C7-4E3E-8B73-5E67F8AB4888}"/>
              </a:ext>
            </a:extLst>
          </p:cNvPr>
          <p:cNvSpPr>
            <a:spLocks noGrp="1"/>
          </p:cNvSpPr>
          <p:nvPr>
            <p:ph type="body" sz="quarter" idx="11"/>
          </p:nvPr>
        </p:nvSpPr>
        <p:spPr/>
        <p:txBody>
          <a:bodyPr/>
          <a:lstStyle/>
          <a:p>
            <a:r>
              <a:rPr lang="en-US" dirty="0"/>
              <a:t>EH-14</a:t>
            </a:r>
          </a:p>
        </p:txBody>
      </p:sp>
    </p:spTree>
    <p:extLst>
      <p:ext uri="{BB962C8B-B14F-4D97-AF65-F5344CB8AC3E}">
        <p14:creationId xmlns:p14="http://schemas.microsoft.com/office/powerpoint/2010/main" val="3622819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FD0D3-9156-498A-9B94-59F1369488B1}"/>
              </a:ext>
            </a:extLst>
          </p:cNvPr>
          <p:cNvSpPr>
            <a:spLocks noGrp="1"/>
          </p:cNvSpPr>
          <p:nvPr>
            <p:ph type="title"/>
          </p:nvPr>
        </p:nvSpPr>
        <p:spPr/>
        <p:txBody>
          <a:bodyPr/>
          <a:lstStyle/>
          <a:p>
            <a:r>
              <a:rPr lang="en-US" dirty="0"/>
              <a:t>Heat Exhaustion</a:t>
            </a:r>
          </a:p>
        </p:txBody>
      </p:sp>
      <p:sp>
        <p:nvSpPr>
          <p:cNvPr id="2" name="Content Placeholder 1">
            <a:extLst>
              <a:ext uri="{FF2B5EF4-FFF2-40B4-BE49-F238E27FC236}">
                <a16:creationId xmlns:a16="http://schemas.microsoft.com/office/drawing/2014/main" id="{8672D864-D9E0-4C83-B05B-CBFB4D8AE8A4}"/>
              </a:ext>
            </a:extLst>
          </p:cNvPr>
          <p:cNvSpPr>
            <a:spLocks noGrp="1"/>
          </p:cNvSpPr>
          <p:nvPr>
            <p:ph idx="1"/>
          </p:nvPr>
        </p:nvSpPr>
        <p:spPr/>
        <p:txBody>
          <a:bodyPr/>
          <a:lstStyle/>
          <a:p>
            <a:r>
              <a:rPr lang="en-US" dirty="0"/>
              <a:t>More severe than heat cramps and results from a loss of water and salt in the body </a:t>
            </a:r>
          </a:p>
          <a:p>
            <a:r>
              <a:rPr lang="en-US" dirty="0"/>
              <a:t>May develop quickly after extended exertion or slowly over days of conditions of extreme heat and excessive sweating without adequate fluid and salt replacement </a:t>
            </a:r>
          </a:p>
        </p:txBody>
      </p:sp>
      <p:sp>
        <p:nvSpPr>
          <p:cNvPr id="6" name="Content Placeholder 5">
            <a:extLst>
              <a:ext uri="{FF2B5EF4-FFF2-40B4-BE49-F238E27FC236}">
                <a16:creationId xmlns:a16="http://schemas.microsoft.com/office/drawing/2014/main" id="{F14B6C39-10EB-4F7B-8D6E-ABFC994221BD}"/>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803B594E-C585-48CA-8CA3-22555857453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E4B7FEBC-DBAF-43AC-AF5E-5DC089D9D4BB}"/>
              </a:ext>
            </a:extLst>
          </p:cNvPr>
          <p:cNvSpPr>
            <a:spLocks noGrp="1"/>
          </p:cNvSpPr>
          <p:nvPr>
            <p:ph type="body" sz="quarter" idx="11"/>
          </p:nvPr>
        </p:nvSpPr>
        <p:spPr/>
        <p:txBody>
          <a:bodyPr/>
          <a:lstStyle/>
          <a:p>
            <a:r>
              <a:rPr lang="en-US" dirty="0"/>
              <a:t>EH-15</a:t>
            </a:r>
          </a:p>
        </p:txBody>
      </p:sp>
    </p:spTree>
    <p:extLst>
      <p:ext uri="{BB962C8B-B14F-4D97-AF65-F5344CB8AC3E}">
        <p14:creationId xmlns:p14="http://schemas.microsoft.com/office/powerpoint/2010/main" val="3791389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FD0D3-9156-498A-9B94-59F1369488B1}"/>
              </a:ext>
            </a:extLst>
          </p:cNvPr>
          <p:cNvSpPr>
            <a:spLocks noGrp="1"/>
          </p:cNvSpPr>
          <p:nvPr>
            <p:ph type="title"/>
          </p:nvPr>
        </p:nvSpPr>
        <p:spPr/>
        <p:txBody>
          <a:bodyPr>
            <a:normAutofit fontScale="90000"/>
          </a:bodyPr>
          <a:lstStyle/>
          <a:p>
            <a:r>
              <a:rPr lang="en-US" dirty="0"/>
              <a:t>Heat Exhaustion: Symptoms</a:t>
            </a:r>
          </a:p>
        </p:txBody>
      </p:sp>
      <p:sp>
        <p:nvSpPr>
          <p:cNvPr id="2" name="Content Placeholder 1">
            <a:extLst>
              <a:ext uri="{FF2B5EF4-FFF2-40B4-BE49-F238E27FC236}">
                <a16:creationId xmlns:a16="http://schemas.microsoft.com/office/drawing/2014/main" id="{8672D864-D9E0-4C83-B05B-CBFB4D8AE8A4}"/>
              </a:ext>
            </a:extLst>
          </p:cNvPr>
          <p:cNvSpPr>
            <a:spLocks noGrp="1"/>
          </p:cNvSpPr>
          <p:nvPr>
            <p:ph idx="1"/>
          </p:nvPr>
        </p:nvSpPr>
        <p:spPr/>
        <p:txBody>
          <a:bodyPr/>
          <a:lstStyle/>
          <a:p>
            <a:r>
              <a:rPr lang="en-US" dirty="0"/>
              <a:t>Heavy sweating</a:t>
            </a:r>
          </a:p>
          <a:p>
            <a:r>
              <a:rPr lang="en-US" dirty="0"/>
              <a:t>Paleness</a:t>
            </a:r>
          </a:p>
          <a:p>
            <a:r>
              <a:rPr lang="en-US" dirty="0"/>
              <a:t>Muscle cramps</a:t>
            </a:r>
          </a:p>
          <a:p>
            <a:r>
              <a:rPr lang="en-US" dirty="0"/>
              <a:t>Tiredness or weakness</a:t>
            </a:r>
          </a:p>
          <a:p>
            <a:r>
              <a:rPr lang="en-US" dirty="0"/>
              <a:t>Dizziness</a:t>
            </a:r>
          </a:p>
          <a:p>
            <a:r>
              <a:rPr lang="en-US" dirty="0"/>
              <a:t>Headache</a:t>
            </a:r>
          </a:p>
          <a:p>
            <a:r>
              <a:rPr lang="en-US" dirty="0"/>
              <a:t>Nausea or vomiting</a:t>
            </a:r>
          </a:p>
          <a:p>
            <a:r>
              <a:rPr lang="en-US" dirty="0"/>
              <a:t>Fainting</a:t>
            </a:r>
          </a:p>
        </p:txBody>
      </p:sp>
      <p:sp>
        <p:nvSpPr>
          <p:cNvPr id="6" name="Content Placeholder 5">
            <a:extLst>
              <a:ext uri="{FF2B5EF4-FFF2-40B4-BE49-F238E27FC236}">
                <a16:creationId xmlns:a16="http://schemas.microsoft.com/office/drawing/2014/main" id="{F14B6C39-10EB-4F7B-8D6E-ABFC994221BD}"/>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803B594E-C585-48CA-8CA3-22555857453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E4B7FEBC-DBAF-43AC-AF5E-5DC089D9D4BB}"/>
              </a:ext>
            </a:extLst>
          </p:cNvPr>
          <p:cNvSpPr>
            <a:spLocks noGrp="1"/>
          </p:cNvSpPr>
          <p:nvPr>
            <p:ph type="body" sz="quarter" idx="11"/>
          </p:nvPr>
        </p:nvSpPr>
        <p:spPr/>
        <p:txBody>
          <a:bodyPr/>
          <a:lstStyle/>
          <a:p>
            <a:r>
              <a:rPr lang="en-US" dirty="0"/>
              <a:t>EH-16</a:t>
            </a:r>
          </a:p>
        </p:txBody>
      </p:sp>
    </p:spTree>
    <p:extLst>
      <p:ext uri="{BB962C8B-B14F-4D97-AF65-F5344CB8AC3E}">
        <p14:creationId xmlns:p14="http://schemas.microsoft.com/office/powerpoint/2010/main" val="324424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02F89D-D2CC-4278-BFEF-9A6E9ED512D9}"/>
              </a:ext>
            </a:extLst>
          </p:cNvPr>
          <p:cNvSpPr>
            <a:spLocks noGrp="1"/>
          </p:cNvSpPr>
          <p:nvPr>
            <p:ph type="title"/>
          </p:nvPr>
        </p:nvSpPr>
        <p:spPr/>
        <p:txBody>
          <a:bodyPr>
            <a:normAutofit fontScale="90000"/>
          </a:bodyPr>
          <a:lstStyle/>
          <a:p>
            <a:r>
              <a:rPr lang="en-US" dirty="0"/>
              <a:t>Heat Exhaustion: Actions</a:t>
            </a:r>
          </a:p>
        </p:txBody>
      </p:sp>
      <p:sp>
        <p:nvSpPr>
          <p:cNvPr id="2" name="Content Placeholder 1">
            <a:extLst>
              <a:ext uri="{FF2B5EF4-FFF2-40B4-BE49-F238E27FC236}">
                <a16:creationId xmlns:a16="http://schemas.microsoft.com/office/drawing/2014/main" id="{4C4423F0-B720-4458-916C-5AB0D2D9A0DF}"/>
              </a:ext>
            </a:extLst>
          </p:cNvPr>
          <p:cNvSpPr>
            <a:spLocks noGrp="1"/>
          </p:cNvSpPr>
          <p:nvPr>
            <p:ph idx="1"/>
          </p:nvPr>
        </p:nvSpPr>
        <p:spPr/>
        <p:txBody>
          <a:bodyPr/>
          <a:lstStyle/>
          <a:p>
            <a:r>
              <a:rPr lang="en-US" dirty="0"/>
              <a:t>Move the victim to an air conditioned place and lie him or her down </a:t>
            </a:r>
          </a:p>
          <a:p>
            <a:r>
              <a:rPr lang="en-US" dirty="0"/>
              <a:t>Loosen or remove excess clothing </a:t>
            </a:r>
          </a:p>
          <a:p>
            <a:r>
              <a:rPr lang="en-US" dirty="0"/>
              <a:t>Lower the victim’s body temperature by placing them in a cool shower or bath, or by applying cool, wet cloths </a:t>
            </a:r>
          </a:p>
          <a:p>
            <a:r>
              <a:rPr lang="en-US" dirty="0"/>
              <a:t>Give sips of water or cool sports drinks containing salt and sugar </a:t>
            </a:r>
          </a:p>
          <a:p>
            <a:r>
              <a:rPr lang="en-US" dirty="0"/>
              <a:t>Do not give liquids with caffeine or alcohol</a:t>
            </a:r>
          </a:p>
        </p:txBody>
      </p:sp>
      <p:sp>
        <p:nvSpPr>
          <p:cNvPr id="6" name="Content Placeholder 5">
            <a:extLst>
              <a:ext uri="{FF2B5EF4-FFF2-40B4-BE49-F238E27FC236}">
                <a16:creationId xmlns:a16="http://schemas.microsoft.com/office/drawing/2014/main" id="{98D076D5-10D9-4B9C-A9E7-4D6515D46902}"/>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D3B2DB9E-B3C4-4F07-A857-1D33EF2C4B17}"/>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90C5C3DE-5530-4B79-88ED-63588C08FA80}"/>
              </a:ext>
            </a:extLst>
          </p:cNvPr>
          <p:cNvSpPr>
            <a:spLocks noGrp="1"/>
          </p:cNvSpPr>
          <p:nvPr>
            <p:ph type="body" sz="quarter" idx="11"/>
          </p:nvPr>
        </p:nvSpPr>
        <p:spPr/>
        <p:txBody>
          <a:bodyPr/>
          <a:lstStyle/>
          <a:p>
            <a:r>
              <a:rPr lang="en-US" dirty="0"/>
              <a:t>EH-17</a:t>
            </a:r>
          </a:p>
        </p:txBody>
      </p:sp>
    </p:spTree>
    <p:extLst>
      <p:ext uri="{BB962C8B-B14F-4D97-AF65-F5344CB8AC3E}">
        <p14:creationId xmlns:p14="http://schemas.microsoft.com/office/powerpoint/2010/main" val="175355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D80D756-7828-8E49-B7B8-3DAFD170FE7A}"/>
              </a:ext>
            </a:extLst>
          </p:cNvPr>
          <p:cNvSpPr>
            <a:spLocks noGrp="1"/>
          </p:cNvSpPr>
          <p:nvPr>
            <p:ph type="title"/>
          </p:nvPr>
        </p:nvSpPr>
        <p:spPr>
          <a:xfrm>
            <a:off x="628650" y="2185687"/>
            <a:ext cx="7886700" cy="1325563"/>
          </a:xfrm>
        </p:spPr>
        <p:txBody>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Extreme Heat</a:t>
            </a:r>
          </a:p>
        </p:txBody>
      </p:sp>
      <p:sp>
        <p:nvSpPr>
          <p:cNvPr id="3" name="Text Placeholder 2">
            <a:extLst>
              <a:ext uri="{FF2B5EF4-FFF2-40B4-BE49-F238E27FC236}">
                <a16:creationId xmlns:a16="http://schemas.microsoft.com/office/drawing/2014/main" id="{FFEEE345-39D5-4646-B343-613AD936CC02}"/>
              </a:ext>
            </a:extLst>
          </p:cNvPr>
          <p:cNvSpPr>
            <a:spLocks noGrp="1"/>
          </p:cNvSpPr>
          <p:nvPr>
            <p:ph type="body" sz="quarter" idx="11"/>
          </p:nvPr>
        </p:nvSpPr>
        <p:spPr>
          <a:xfrm>
            <a:off x="-31899" y="1583365"/>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endParaRPr lang="en-US" sz="5000" dirty="0"/>
          </a:p>
        </p:txBody>
      </p:sp>
    </p:spTree>
    <p:extLst>
      <p:ext uri="{BB962C8B-B14F-4D97-AF65-F5344CB8AC3E}">
        <p14:creationId xmlns:p14="http://schemas.microsoft.com/office/powerpoint/2010/main" val="91431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02F89D-D2CC-4278-BFEF-9A6E9ED512D9}"/>
              </a:ext>
            </a:extLst>
          </p:cNvPr>
          <p:cNvSpPr>
            <a:spLocks noGrp="1"/>
          </p:cNvSpPr>
          <p:nvPr>
            <p:ph type="title"/>
          </p:nvPr>
        </p:nvSpPr>
        <p:spPr>
          <a:xfrm>
            <a:off x="315142" y="320678"/>
            <a:ext cx="6500328" cy="1017672"/>
          </a:xfrm>
        </p:spPr>
        <p:txBody>
          <a:bodyPr>
            <a:normAutofit/>
          </a:bodyPr>
          <a:lstStyle/>
          <a:p>
            <a:r>
              <a:rPr lang="en-US" sz="3600" dirty="0"/>
              <a:t>Heat Exhaustion: Actions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4C4423F0-B720-4458-916C-5AB0D2D9A0DF}"/>
              </a:ext>
            </a:extLst>
          </p:cNvPr>
          <p:cNvSpPr>
            <a:spLocks noGrp="1"/>
          </p:cNvSpPr>
          <p:nvPr>
            <p:ph idx="1"/>
          </p:nvPr>
        </p:nvSpPr>
        <p:spPr/>
        <p:txBody>
          <a:bodyPr/>
          <a:lstStyle/>
          <a:p>
            <a:r>
              <a:rPr lang="en-US" dirty="0"/>
              <a:t>Discontinue liquids if the victim becomes nauseous or is nauseated </a:t>
            </a:r>
          </a:p>
          <a:p>
            <a:r>
              <a:rPr lang="en-US" dirty="0"/>
              <a:t>Seek immediate medical attention if there is no improvement, the victim is unable to take fluids, starts vomiting, or exhibits any severe symptoms </a:t>
            </a:r>
          </a:p>
          <a:p>
            <a:r>
              <a:rPr lang="en-US" dirty="0"/>
              <a:t>Seek medical attention if the victim has heart problems or high blood pressure or if the symptoms worsen or last more than one hour</a:t>
            </a:r>
          </a:p>
        </p:txBody>
      </p:sp>
      <p:sp>
        <p:nvSpPr>
          <p:cNvPr id="6" name="Content Placeholder 5">
            <a:extLst>
              <a:ext uri="{FF2B5EF4-FFF2-40B4-BE49-F238E27FC236}">
                <a16:creationId xmlns:a16="http://schemas.microsoft.com/office/drawing/2014/main" id="{98D076D5-10D9-4B9C-A9E7-4D6515D46902}"/>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D3B2DB9E-B3C4-4F07-A857-1D33EF2C4B17}"/>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90C5C3DE-5530-4B79-88ED-63588C08FA80}"/>
              </a:ext>
            </a:extLst>
          </p:cNvPr>
          <p:cNvSpPr>
            <a:spLocks noGrp="1"/>
          </p:cNvSpPr>
          <p:nvPr>
            <p:ph type="body" sz="quarter" idx="11"/>
          </p:nvPr>
        </p:nvSpPr>
        <p:spPr/>
        <p:txBody>
          <a:bodyPr/>
          <a:lstStyle/>
          <a:p>
            <a:r>
              <a:rPr lang="en-US" dirty="0"/>
              <a:t>EH-18</a:t>
            </a:r>
          </a:p>
        </p:txBody>
      </p:sp>
    </p:spTree>
    <p:extLst>
      <p:ext uri="{BB962C8B-B14F-4D97-AF65-F5344CB8AC3E}">
        <p14:creationId xmlns:p14="http://schemas.microsoft.com/office/powerpoint/2010/main" val="1824588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B3D726-6380-44CB-BD85-C83181E6A490}"/>
              </a:ext>
            </a:extLst>
          </p:cNvPr>
          <p:cNvSpPr>
            <a:spLocks noGrp="1"/>
          </p:cNvSpPr>
          <p:nvPr>
            <p:ph type="title"/>
          </p:nvPr>
        </p:nvSpPr>
        <p:spPr/>
        <p:txBody>
          <a:bodyPr/>
          <a:lstStyle/>
          <a:p>
            <a:r>
              <a:rPr lang="en-US" dirty="0"/>
              <a:t>Heat Stroke</a:t>
            </a:r>
          </a:p>
        </p:txBody>
      </p:sp>
      <p:sp>
        <p:nvSpPr>
          <p:cNvPr id="2" name="Content Placeholder 1">
            <a:extLst>
              <a:ext uri="{FF2B5EF4-FFF2-40B4-BE49-F238E27FC236}">
                <a16:creationId xmlns:a16="http://schemas.microsoft.com/office/drawing/2014/main" id="{8C6AB61C-F5EC-430A-93C6-D0DB0AD8DBB2}"/>
              </a:ext>
            </a:extLst>
          </p:cNvPr>
          <p:cNvSpPr>
            <a:spLocks noGrp="1"/>
          </p:cNvSpPr>
          <p:nvPr>
            <p:ph idx="1"/>
          </p:nvPr>
        </p:nvSpPr>
        <p:spPr/>
        <p:txBody>
          <a:bodyPr/>
          <a:lstStyle/>
          <a:p>
            <a:r>
              <a:rPr lang="en-US" dirty="0"/>
              <a:t>The most serious heat-related illness, heat stroke can cause death or permanent injury and requires immediate medical attention </a:t>
            </a:r>
          </a:p>
          <a:p>
            <a:r>
              <a:rPr lang="en-US" dirty="0"/>
              <a:t>It occurs when the body is no longer able to regulate temperature and is unable to cool down </a:t>
            </a:r>
          </a:p>
          <a:p>
            <a:r>
              <a:rPr lang="en-US" dirty="0"/>
              <a:t>The body’s temperature rises rapidly, the sweating mechanism fails, and the body is unable to cool down </a:t>
            </a:r>
          </a:p>
          <a:p>
            <a:r>
              <a:rPr lang="en-US" dirty="0"/>
              <a:t>Body temperature may rise to 106°F or higher within 10 to 15 minutes</a:t>
            </a:r>
          </a:p>
        </p:txBody>
      </p:sp>
      <p:sp>
        <p:nvSpPr>
          <p:cNvPr id="6" name="Content Placeholder 5">
            <a:extLst>
              <a:ext uri="{FF2B5EF4-FFF2-40B4-BE49-F238E27FC236}">
                <a16:creationId xmlns:a16="http://schemas.microsoft.com/office/drawing/2014/main" id="{7BD268CE-34FA-490B-9635-44602320AE1A}"/>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67EE8E53-CC0C-4579-94E2-7D33A47C10AA}"/>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BF097B4-C3A4-4D58-9063-80D1742D1A68}"/>
              </a:ext>
            </a:extLst>
          </p:cNvPr>
          <p:cNvSpPr>
            <a:spLocks noGrp="1"/>
          </p:cNvSpPr>
          <p:nvPr>
            <p:ph type="body" sz="quarter" idx="11"/>
          </p:nvPr>
        </p:nvSpPr>
        <p:spPr/>
        <p:txBody>
          <a:bodyPr/>
          <a:lstStyle/>
          <a:p>
            <a:r>
              <a:rPr lang="en-US" dirty="0"/>
              <a:t>EH-19</a:t>
            </a:r>
          </a:p>
        </p:txBody>
      </p:sp>
    </p:spTree>
    <p:extLst>
      <p:ext uri="{BB962C8B-B14F-4D97-AF65-F5344CB8AC3E}">
        <p14:creationId xmlns:p14="http://schemas.microsoft.com/office/powerpoint/2010/main" val="393343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759268-23C5-4A76-B372-7CE42AD40F45}"/>
              </a:ext>
            </a:extLst>
          </p:cNvPr>
          <p:cNvSpPr>
            <a:spLocks noGrp="1"/>
          </p:cNvSpPr>
          <p:nvPr>
            <p:ph type="title"/>
          </p:nvPr>
        </p:nvSpPr>
        <p:spPr/>
        <p:txBody>
          <a:bodyPr>
            <a:normAutofit fontScale="90000"/>
          </a:bodyPr>
          <a:lstStyle/>
          <a:p>
            <a:r>
              <a:rPr lang="en-US" dirty="0"/>
              <a:t>Heat Stroke: Symptoms</a:t>
            </a:r>
          </a:p>
        </p:txBody>
      </p:sp>
      <p:sp>
        <p:nvSpPr>
          <p:cNvPr id="2" name="Content Placeholder 1">
            <a:extLst>
              <a:ext uri="{FF2B5EF4-FFF2-40B4-BE49-F238E27FC236}">
                <a16:creationId xmlns:a16="http://schemas.microsoft.com/office/drawing/2014/main" id="{7F16154F-004C-4AE9-95CB-2669EA46D3AF}"/>
              </a:ext>
            </a:extLst>
          </p:cNvPr>
          <p:cNvSpPr>
            <a:spLocks noGrp="1"/>
          </p:cNvSpPr>
          <p:nvPr>
            <p:ph idx="1"/>
          </p:nvPr>
        </p:nvSpPr>
        <p:spPr/>
        <p:txBody>
          <a:bodyPr/>
          <a:lstStyle/>
          <a:p>
            <a:r>
              <a:rPr lang="en-US" dirty="0"/>
              <a:t>An extremely high body temperature (above 103°F) taken orally</a:t>
            </a:r>
          </a:p>
          <a:p>
            <a:r>
              <a:rPr lang="en-US" dirty="0"/>
              <a:t>Red, hot, and dry skin with no sweat</a:t>
            </a:r>
          </a:p>
          <a:p>
            <a:r>
              <a:rPr lang="en-US" dirty="0"/>
              <a:t>Rapid, strong pulse</a:t>
            </a:r>
          </a:p>
          <a:p>
            <a:r>
              <a:rPr lang="en-US" dirty="0"/>
              <a:t>Throbbing headache</a:t>
            </a:r>
          </a:p>
          <a:p>
            <a:r>
              <a:rPr lang="en-US" dirty="0"/>
              <a:t>Dizziness</a:t>
            </a:r>
          </a:p>
          <a:p>
            <a:r>
              <a:rPr lang="en-US" dirty="0"/>
              <a:t>Nausea</a:t>
            </a:r>
          </a:p>
          <a:p>
            <a:r>
              <a:rPr lang="en-US" dirty="0"/>
              <a:t>Confusion</a:t>
            </a:r>
          </a:p>
          <a:p>
            <a:r>
              <a:rPr lang="en-US" dirty="0"/>
              <a:t>Unconsciousness </a:t>
            </a:r>
          </a:p>
        </p:txBody>
      </p:sp>
      <p:sp>
        <p:nvSpPr>
          <p:cNvPr id="6" name="Content Placeholder 5">
            <a:extLst>
              <a:ext uri="{FF2B5EF4-FFF2-40B4-BE49-F238E27FC236}">
                <a16:creationId xmlns:a16="http://schemas.microsoft.com/office/drawing/2014/main" id="{3AF4AAC9-D8B3-4FEA-9CB3-0AD96503AAA9}"/>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19801B7A-F6C4-4A44-9EC9-F19CA22052C9}"/>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C7F0FBF-8304-4F8A-A949-404846BA30B3}"/>
              </a:ext>
            </a:extLst>
          </p:cNvPr>
          <p:cNvSpPr>
            <a:spLocks noGrp="1"/>
          </p:cNvSpPr>
          <p:nvPr>
            <p:ph type="body" sz="quarter" idx="11"/>
          </p:nvPr>
        </p:nvSpPr>
        <p:spPr/>
        <p:txBody>
          <a:bodyPr/>
          <a:lstStyle/>
          <a:p>
            <a:r>
              <a:rPr lang="en-US" dirty="0"/>
              <a:t>EH-20</a:t>
            </a:r>
          </a:p>
        </p:txBody>
      </p:sp>
    </p:spTree>
    <p:extLst>
      <p:ext uri="{BB962C8B-B14F-4D97-AF65-F5344CB8AC3E}">
        <p14:creationId xmlns:p14="http://schemas.microsoft.com/office/powerpoint/2010/main" val="3731163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80761D-DB9E-403C-811F-283DDF1AB2E4}"/>
              </a:ext>
            </a:extLst>
          </p:cNvPr>
          <p:cNvSpPr>
            <a:spLocks noGrp="1"/>
          </p:cNvSpPr>
          <p:nvPr>
            <p:ph type="title"/>
          </p:nvPr>
        </p:nvSpPr>
        <p:spPr/>
        <p:txBody>
          <a:bodyPr>
            <a:normAutofit/>
          </a:bodyPr>
          <a:lstStyle/>
          <a:p>
            <a:r>
              <a:rPr lang="en-US" dirty="0"/>
              <a:t>Heat Stroke: Actions </a:t>
            </a:r>
            <a:r>
              <a:rPr lang="en-US" sz="600" dirty="0">
                <a:solidFill>
                  <a:srgbClr val="448431"/>
                </a:solidFill>
              </a:rPr>
              <a:t>(1 of 3) </a:t>
            </a:r>
          </a:p>
        </p:txBody>
      </p:sp>
      <p:sp>
        <p:nvSpPr>
          <p:cNvPr id="2" name="Content Placeholder 1">
            <a:extLst>
              <a:ext uri="{FF2B5EF4-FFF2-40B4-BE49-F238E27FC236}">
                <a16:creationId xmlns:a16="http://schemas.microsoft.com/office/drawing/2014/main" id="{FEEFDAF8-B1F4-43FD-BF70-F89E804E53F8}"/>
              </a:ext>
            </a:extLst>
          </p:cNvPr>
          <p:cNvSpPr>
            <a:spLocks noGrp="1"/>
          </p:cNvSpPr>
          <p:nvPr>
            <p:ph idx="1"/>
          </p:nvPr>
        </p:nvSpPr>
        <p:spPr/>
        <p:txBody>
          <a:bodyPr/>
          <a:lstStyle/>
          <a:p>
            <a:r>
              <a:rPr lang="en-US" dirty="0"/>
              <a:t>Actions: </a:t>
            </a:r>
          </a:p>
          <a:p>
            <a:pPr lvl="1"/>
            <a:r>
              <a:rPr lang="en-US" dirty="0"/>
              <a:t>Call 9-1-1 or emergency medical services, or get the victim to a hospital immediately </a:t>
            </a:r>
          </a:p>
          <a:p>
            <a:pPr lvl="2"/>
            <a:r>
              <a:rPr lang="en-US" dirty="0"/>
              <a:t>Delay can be fatal</a:t>
            </a:r>
          </a:p>
          <a:p>
            <a:r>
              <a:rPr lang="en-US" dirty="0"/>
              <a:t>Until the emergency medical personnel arrive on scene or during transport to the hospital, take the following measures: </a:t>
            </a:r>
          </a:p>
          <a:p>
            <a:pPr lvl="1"/>
            <a:r>
              <a:rPr lang="en-US" dirty="0"/>
              <a:t>Move the victim to a cooler environment and remove the victim’s excess clothing </a:t>
            </a:r>
          </a:p>
          <a:p>
            <a:pPr lvl="1"/>
            <a:r>
              <a:rPr lang="en-US" dirty="0"/>
              <a:t>Cool the victim using whatever methods are available </a:t>
            </a:r>
          </a:p>
        </p:txBody>
      </p:sp>
      <p:sp>
        <p:nvSpPr>
          <p:cNvPr id="6" name="Content Placeholder 5">
            <a:extLst>
              <a:ext uri="{FF2B5EF4-FFF2-40B4-BE49-F238E27FC236}">
                <a16:creationId xmlns:a16="http://schemas.microsoft.com/office/drawing/2014/main" id="{C1B3CB9F-9AFB-4660-940F-60F498397ED1}"/>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C07CA13E-E969-4C6F-B9E1-20A689E41E6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1940B106-50B4-438A-82B2-D0A9A4A7B1A3}"/>
              </a:ext>
            </a:extLst>
          </p:cNvPr>
          <p:cNvSpPr>
            <a:spLocks noGrp="1"/>
          </p:cNvSpPr>
          <p:nvPr>
            <p:ph type="body" sz="quarter" idx="11"/>
          </p:nvPr>
        </p:nvSpPr>
        <p:spPr/>
        <p:txBody>
          <a:bodyPr/>
          <a:lstStyle/>
          <a:p>
            <a:r>
              <a:rPr lang="en-US" dirty="0"/>
              <a:t>EH-21</a:t>
            </a:r>
          </a:p>
        </p:txBody>
      </p:sp>
    </p:spTree>
    <p:extLst>
      <p:ext uri="{BB962C8B-B14F-4D97-AF65-F5344CB8AC3E}">
        <p14:creationId xmlns:p14="http://schemas.microsoft.com/office/powerpoint/2010/main" val="3982615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E0EE8-3661-4065-BA37-F23185B197FF}"/>
              </a:ext>
            </a:extLst>
          </p:cNvPr>
          <p:cNvSpPr>
            <a:spLocks noGrp="1"/>
          </p:cNvSpPr>
          <p:nvPr>
            <p:ph type="title"/>
          </p:nvPr>
        </p:nvSpPr>
        <p:spPr/>
        <p:txBody>
          <a:bodyPr>
            <a:normAutofit/>
          </a:bodyPr>
          <a:lstStyle/>
          <a:p>
            <a:r>
              <a:rPr lang="en-US" dirty="0"/>
              <a:t>Heat Stroke: Actions </a:t>
            </a:r>
            <a:r>
              <a:rPr lang="en-US" sz="700" dirty="0">
                <a:solidFill>
                  <a:srgbClr val="448431"/>
                </a:solidFill>
              </a:rPr>
              <a:t>(2 of 3) </a:t>
            </a:r>
          </a:p>
        </p:txBody>
      </p:sp>
      <p:sp>
        <p:nvSpPr>
          <p:cNvPr id="2" name="Content Placeholder 1">
            <a:extLst>
              <a:ext uri="{FF2B5EF4-FFF2-40B4-BE49-F238E27FC236}">
                <a16:creationId xmlns:a16="http://schemas.microsoft.com/office/drawing/2014/main" id="{B936AA3D-A09C-43FB-B1C1-7843284F9F18}"/>
              </a:ext>
            </a:extLst>
          </p:cNvPr>
          <p:cNvSpPr>
            <a:spLocks noGrp="1"/>
          </p:cNvSpPr>
          <p:nvPr>
            <p:ph idx="1"/>
          </p:nvPr>
        </p:nvSpPr>
        <p:spPr/>
        <p:txBody>
          <a:bodyPr/>
          <a:lstStyle/>
          <a:p>
            <a:r>
              <a:rPr lang="en-US" dirty="0"/>
              <a:t>Until the emergency medical personnel arrive on scene or during transport to the hospital, take the following measures (continued):</a:t>
            </a:r>
          </a:p>
          <a:p>
            <a:pPr lvl="1"/>
            <a:r>
              <a:rPr lang="en-US" dirty="0"/>
              <a:t>Try a cool bath, sponging, ice packs, or wrap the victim’s body in a cold, wet sheet to reduce core body temperature </a:t>
            </a:r>
          </a:p>
          <a:p>
            <a:pPr lvl="1"/>
            <a:r>
              <a:rPr lang="en-US" dirty="0"/>
              <a:t>Monitor body temperature and continue cooling efforts until the body temperature reaches 101-102°F </a:t>
            </a:r>
          </a:p>
          <a:p>
            <a:pPr lvl="1"/>
            <a:r>
              <a:rPr lang="en-US" dirty="0"/>
              <a:t>Do not give the victim fluids to drink </a:t>
            </a:r>
          </a:p>
          <a:p>
            <a:pPr lvl="1"/>
            <a:r>
              <a:rPr lang="en-US" dirty="0"/>
              <a:t>Watch for breathing problems </a:t>
            </a:r>
          </a:p>
        </p:txBody>
      </p:sp>
      <p:sp>
        <p:nvSpPr>
          <p:cNvPr id="6" name="Content Placeholder 5">
            <a:extLst>
              <a:ext uri="{FF2B5EF4-FFF2-40B4-BE49-F238E27FC236}">
                <a16:creationId xmlns:a16="http://schemas.microsoft.com/office/drawing/2014/main" id="{B9D84530-38EB-4DAA-8EA8-E385CACDCFA4}"/>
              </a:ext>
            </a:extLst>
          </p:cNvPr>
          <p:cNvSpPr>
            <a:spLocks noGrp="1"/>
          </p:cNvSpPr>
          <p:nvPr>
            <p:ph sz="quarter" idx="12"/>
          </p:nvPr>
        </p:nvSpPr>
        <p:spPr/>
        <p:txBody>
          <a:bodyPr/>
          <a:lstStyle/>
          <a:p>
            <a:r>
              <a:rPr lang="en-US" dirty="0"/>
              <a:t>PM EH-4</a:t>
            </a:r>
          </a:p>
        </p:txBody>
      </p:sp>
      <p:sp>
        <p:nvSpPr>
          <p:cNvPr id="4" name="Text Placeholder 3">
            <a:extLst>
              <a:ext uri="{FF2B5EF4-FFF2-40B4-BE49-F238E27FC236}">
                <a16:creationId xmlns:a16="http://schemas.microsoft.com/office/drawing/2014/main" id="{7518A03B-40B4-4E80-9DB5-E6006CC6626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83CD3D1-B2E0-4720-A5A3-4DB0EFDC3077}"/>
              </a:ext>
            </a:extLst>
          </p:cNvPr>
          <p:cNvSpPr>
            <a:spLocks noGrp="1"/>
          </p:cNvSpPr>
          <p:nvPr>
            <p:ph type="body" sz="quarter" idx="11"/>
          </p:nvPr>
        </p:nvSpPr>
        <p:spPr/>
        <p:txBody>
          <a:bodyPr/>
          <a:lstStyle/>
          <a:p>
            <a:r>
              <a:rPr lang="en-US" dirty="0"/>
              <a:t>EH-22</a:t>
            </a:r>
          </a:p>
        </p:txBody>
      </p:sp>
    </p:spTree>
    <p:extLst>
      <p:ext uri="{BB962C8B-B14F-4D97-AF65-F5344CB8AC3E}">
        <p14:creationId xmlns:p14="http://schemas.microsoft.com/office/powerpoint/2010/main" val="780571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E0EE8-3661-4065-BA37-F23185B197FF}"/>
              </a:ext>
            </a:extLst>
          </p:cNvPr>
          <p:cNvSpPr>
            <a:spLocks noGrp="1"/>
          </p:cNvSpPr>
          <p:nvPr>
            <p:ph type="title"/>
          </p:nvPr>
        </p:nvSpPr>
        <p:spPr/>
        <p:txBody>
          <a:bodyPr>
            <a:normAutofit/>
          </a:bodyPr>
          <a:lstStyle/>
          <a:p>
            <a:r>
              <a:rPr lang="en-US" dirty="0"/>
              <a:t>Heat Stroke: Actions </a:t>
            </a:r>
            <a:r>
              <a:rPr lang="en-US" sz="600" dirty="0">
                <a:solidFill>
                  <a:srgbClr val="448431"/>
                </a:solidFill>
              </a:rPr>
              <a:t>(3 of 3) </a:t>
            </a:r>
          </a:p>
        </p:txBody>
      </p:sp>
      <p:sp>
        <p:nvSpPr>
          <p:cNvPr id="2" name="Content Placeholder 1">
            <a:extLst>
              <a:ext uri="{FF2B5EF4-FFF2-40B4-BE49-F238E27FC236}">
                <a16:creationId xmlns:a16="http://schemas.microsoft.com/office/drawing/2014/main" id="{B936AA3D-A09C-43FB-B1C1-7843284F9F18}"/>
              </a:ext>
            </a:extLst>
          </p:cNvPr>
          <p:cNvSpPr>
            <a:spLocks noGrp="1"/>
          </p:cNvSpPr>
          <p:nvPr>
            <p:ph idx="1"/>
          </p:nvPr>
        </p:nvSpPr>
        <p:spPr/>
        <p:txBody>
          <a:bodyPr/>
          <a:lstStyle/>
          <a:p>
            <a:r>
              <a:rPr lang="en-US" dirty="0"/>
              <a:t>Until the emergency medical personnel arrive on scene or during transport to the hospital, take the following measures (continued):</a:t>
            </a:r>
          </a:p>
          <a:p>
            <a:pPr lvl="1"/>
            <a:r>
              <a:rPr lang="en-US" dirty="0"/>
              <a:t>Call the hospital emergency room for more instructions if medical response is delayed </a:t>
            </a:r>
          </a:p>
          <a:p>
            <a:pPr lvl="1"/>
            <a:r>
              <a:rPr lang="en-US" dirty="0"/>
              <a:t>Sometimes a victim’s muscles will begin to twitch uncontrollably as a result of heat stroke. If this happens: </a:t>
            </a:r>
          </a:p>
          <a:p>
            <a:pPr lvl="2"/>
            <a:r>
              <a:rPr lang="en-US" dirty="0"/>
              <a:t>Keep the victim from injuring himself but do not place any object in the mouth and do not give fluids </a:t>
            </a:r>
          </a:p>
          <a:p>
            <a:pPr lvl="2"/>
            <a:r>
              <a:rPr lang="en-US" dirty="0"/>
              <a:t>Turn the victim on his or her side to make sure the airway remains open in case the victim begins vomiting </a:t>
            </a:r>
          </a:p>
        </p:txBody>
      </p:sp>
      <p:sp>
        <p:nvSpPr>
          <p:cNvPr id="6" name="Content Placeholder 5">
            <a:extLst>
              <a:ext uri="{FF2B5EF4-FFF2-40B4-BE49-F238E27FC236}">
                <a16:creationId xmlns:a16="http://schemas.microsoft.com/office/drawing/2014/main" id="{B9D84530-38EB-4DAA-8EA8-E385CACDCFA4}"/>
              </a:ext>
            </a:extLst>
          </p:cNvPr>
          <p:cNvSpPr>
            <a:spLocks noGrp="1"/>
          </p:cNvSpPr>
          <p:nvPr>
            <p:ph sz="quarter" idx="12"/>
          </p:nvPr>
        </p:nvSpPr>
        <p:spPr/>
        <p:txBody>
          <a:bodyPr/>
          <a:lstStyle/>
          <a:p>
            <a:r>
              <a:rPr lang="en-US" dirty="0"/>
              <a:t>PM EH-4</a:t>
            </a:r>
          </a:p>
        </p:txBody>
      </p:sp>
      <p:sp>
        <p:nvSpPr>
          <p:cNvPr id="4" name="Text Placeholder 3">
            <a:extLst>
              <a:ext uri="{FF2B5EF4-FFF2-40B4-BE49-F238E27FC236}">
                <a16:creationId xmlns:a16="http://schemas.microsoft.com/office/drawing/2014/main" id="{7518A03B-40B4-4E80-9DB5-E6006CC6626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83CD3D1-B2E0-4720-A5A3-4DB0EFDC3077}"/>
              </a:ext>
            </a:extLst>
          </p:cNvPr>
          <p:cNvSpPr>
            <a:spLocks noGrp="1"/>
          </p:cNvSpPr>
          <p:nvPr>
            <p:ph type="body" sz="quarter" idx="11"/>
          </p:nvPr>
        </p:nvSpPr>
        <p:spPr/>
        <p:txBody>
          <a:bodyPr/>
          <a:lstStyle/>
          <a:p>
            <a:r>
              <a:rPr lang="en-US" dirty="0"/>
              <a:t>EH-23</a:t>
            </a:r>
          </a:p>
        </p:txBody>
      </p:sp>
    </p:spTree>
    <p:extLst>
      <p:ext uri="{BB962C8B-B14F-4D97-AF65-F5344CB8AC3E}">
        <p14:creationId xmlns:p14="http://schemas.microsoft.com/office/powerpoint/2010/main" val="1102590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A98BB4-FC0C-4227-8746-3CD752C6232A}"/>
              </a:ext>
            </a:extLst>
          </p:cNvPr>
          <p:cNvSpPr>
            <a:spLocks noGrp="1"/>
          </p:cNvSpPr>
          <p:nvPr>
            <p:ph type="title"/>
          </p:nvPr>
        </p:nvSpPr>
        <p:spPr/>
        <p:txBody>
          <a:bodyPr/>
          <a:lstStyle/>
          <a:p>
            <a:r>
              <a:rPr lang="en-US" dirty="0"/>
              <a:t>Final Questions?</a:t>
            </a:r>
            <a:r>
              <a:rPr lang="en-US" sz="800" dirty="0"/>
              <a:t> </a:t>
            </a:r>
            <a:r>
              <a:rPr lang="en-US" sz="800" dirty="0">
                <a:solidFill>
                  <a:srgbClr val="448431"/>
                </a:solidFill>
              </a:rPr>
              <a:t>(Annex 3)</a:t>
            </a:r>
            <a:endParaRPr lang="en-US" dirty="0">
              <a:solidFill>
                <a:srgbClr val="448431"/>
              </a:solidFill>
            </a:endParaRPr>
          </a:p>
        </p:txBody>
      </p:sp>
      <p:sp>
        <p:nvSpPr>
          <p:cNvPr id="2" name="Content Placeholder 1">
            <a:extLst>
              <a:ext uri="{FF2B5EF4-FFF2-40B4-BE49-F238E27FC236}">
                <a16:creationId xmlns:a16="http://schemas.microsoft.com/office/drawing/2014/main" id="{C378FB67-D311-4529-B15D-EAE10F2D7A0C}"/>
              </a:ext>
            </a:extLst>
          </p:cNvPr>
          <p:cNvSpPr>
            <a:spLocks noGrp="1"/>
          </p:cNvSpPr>
          <p:nvPr>
            <p:ph idx="1"/>
          </p:nvPr>
        </p:nvSpPr>
        <p:spPr/>
        <p:txBody>
          <a:bodyPr anchor="ctr"/>
          <a:lstStyle/>
          <a:p>
            <a:pPr algn="ctr"/>
            <a:r>
              <a:rPr lang="en-US" dirty="0"/>
              <a:t>Additional questions, comments, or concerns about extreme heat?</a:t>
            </a:r>
          </a:p>
        </p:txBody>
      </p:sp>
      <p:sp>
        <p:nvSpPr>
          <p:cNvPr id="4" name="Text Placeholder 3">
            <a:extLst>
              <a:ext uri="{FF2B5EF4-FFF2-40B4-BE49-F238E27FC236}">
                <a16:creationId xmlns:a16="http://schemas.microsoft.com/office/drawing/2014/main" id="{99CD7984-FF7F-41BA-B532-6492C74B903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3C913C1B-A74C-4AF1-9CD8-3123C7D55E13}"/>
              </a:ext>
            </a:extLst>
          </p:cNvPr>
          <p:cNvSpPr>
            <a:spLocks noGrp="1"/>
          </p:cNvSpPr>
          <p:nvPr>
            <p:ph type="body" sz="quarter" idx="11"/>
          </p:nvPr>
        </p:nvSpPr>
        <p:spPr/>
        <p:txBody>
          <a:bodyPr/>
          <a:lstStyle/>
          <a:p>
            <a:r>
              <a:rPr lang="en-US" dirty="0"/>
              <a:t>EH-24</a:t>
            </a:r>
          </a:p>
        </p:txBody>
      </p:sp>
    </p:spTree>
    <p:extLst>
      <p:ext uri="{BB962C8B-B14F-4D97-AF65-F5344CB8AC3E}">
        <p14:creationId xmlns:p14="http://schemas.microsoft.com/office/powerpoint/2010/main" val="46444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9A642C-1C3A-4E12-B591-E3BC83E03658}"/>
              </a:ext>
            </a:extLst>
          </p:cNvPr>
          <p:cNvSpPr>
            <a:spLocks noGrp="1"/>
          </p:cNvSpPr>
          <p:nvPr>
            <p:ph type="title"/>
          </p:nvPr>
        </p:nvSpPr>
        <p:spPr/>
        <p:txBody>
          <a:bodyPr/>
          <a:lstStyle/>
          <a:p>
            <a:r>
              <a:rPr lang="en-US" dirty="0"/>
              <a:t>Introduction</a:t>
            </a:r>
            <a:r>
              <a:rPr lang="en-US" sz="800" dirty="0"/>
              <a:t> </a:t>
            </a:r>
            <a:r>
              <a:rPr lang="en-US" sz="800" dirty="0">
                <a:solidFill>
                  <a:srgbClr val="448431"/>
                </a:solidFill>
              </a:rPr>
              <a:t>(Annex 3)</a:t>
            </a:r>
            <a:endParaRPr lang="en-US" dirty="0">
              <a:solidFill>
                <a:srgbClr val="448431"/>
              </a:solidFill>
            </a:endParaRPr>
          </a:p>
        </p:txBody>
      </p:sp>
      <p:sp>
        <p:nvSpPr>
          <p:cNvPr id="2" name="Content Placeholder 1">
            <a:extLst>
              <a:ext uri="{FF2B5EF4-FFF2-40B4-BE49-F238E27FC236}">
                <a16:creationId xmlns:a16="http://schemas.microsoft.com/office/drawing/2014/main" id="{EFD0D6CA-C5F6-4F7B-B60D-761DE9CEF04C}"/>
              </a:ext>
            </a:extLst>
          </p:cNvPr>
          <p:cNvSpPr>
            <a:spLocks noGrp="1"/>
          </p:cNvSpPr>
          <p:nvPr>
            <p:ph idx="1"/>
          </p:nvPr>
        </p:nvSpPr>
        <p:spPr/>
        <p:txBody>
          <a:bodyPr/>
          <a:lstStyle/>
          <a:p>
            <a:r>
              <a:rPr lang="en-US" dirty="0"/>
              <a:t>Extreme heat kills more than 600 people in the United States every year  </a:t>
            </a:r>
          </a:p>
          <a:p>
            <a:r>
              <a:rPr lang="en-US" dirty="0"/>
              <a:t>Heat-related deaths and illnesses are preventable  </a:t>
            </a:r>
          </a:p>
          <a:p>
            <a:r>
              <a:rPr lang="en-US" dirty="0"/>
              <a:t>Some groups—including older adults, young people, outdoor workers, and people with chronic medical conditions—are more vulnerable to extreme heat and more likely to develop heat-related illnesses </a:t>
            </a:r>
          </a:p>
        </p:txBody>
      </p:sp>
      <p:sp>
        <p:nvSpPr>
          <p:cNvPr id="6" name="Content Placeholder 5">
            <a:extLst>
              <a:ext uri="{FF2B5EF4-FFF2-40B4-BE49-F238E27FC236}">
                <a16:creationId xmlns:a16="http://schemas.microsoft.com/office/drawing/2014/main" id="{71B8C587-91E2-4A46-BC62-2AA3FA8BD562}"/>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CED1A95-3DFE-43EF-9EB9-EE33D578CAA2}"/>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95812DB-59BA-498D-89D4-A49D1F737979}"/>
              </a:ext>
            </a:extLst>
          </p:cNvPr>
          <p:cNvSpPr>
            <a:spLocks noGrp="1"/>
          </p:cNvSpPr>
          <p:nvPr>
            <p:ph type="body" sz="quarter" idx="11"/>
          </p:nvPr>
        </p:nvSpPr>
        <p:spPr/>
        <p:txBody>
          <a:bodyPr/>
          <a:lstStyle/>
          <a:p>
            <a:r>
              <a:rPr lang="en-US" dirty="0"/>
              <a:t>EH-1</a:t>
            </a:r>
          </a:p>
        </p:txBody>
      </p:sp>
    </p:spTree>
    <p:extLst>
      <p:ext uri="{BB962C8B-B14F-4D97-AF65-F5344CB8AC3E}">
        <p14:creationId xmlns:p14="http://schemas.microsoft.com/office/powerpoint/2010/main" val="148210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9A642C-1C3A-4E12-B591-E3BC83E03658}"/>
              </a:ext>
            </a:extLst>
          </p:cNvPr>
          <p:cNvSpPr>
            <a:spLocks noGrp="1"/>
          </p:cNvSpPr>
          <p:nvPr>
            <p:ph type="title"/>
          </p:nvPr>
        </p:nvSpPr>
        <p:spPr/>
        <p:txBody>
          <a:bodyPr/>
          <a:lstStyle/>
          <a:p>
            <a:r>
              <a:rPr lang="en-US" dirty="0"/>
              <a:t>Introduction</a:t>
            </a:r>
            <a:r>
              <a:rPr lang="en-US" sz="800" dirty="0"/>
              <a:t> </a:t>
            </a:r>
            <a:r>
              <a:rPr lang="en-US" sz="800" dirty="0">
                <a:solidFill>
                  <a:srgbClr val="448431"/>
                </a:solidFill>
              </a:rPr>
              <a:t>(Annex 3) (continued)</a:t>
            </a:r>
            <a:endParaRPr lang="en-US" dirty="0">
              <a:solidFill>
                <a:srgbClr val="448431"/>
              </a:solidFill>
            </a:endParaRPr>
          </a:p>
        </p:txBody>
      </p:sp>
      <p:sp>
        <p:nvSpPr>
          <p:cNvPr id="2" name="Content Placeholder 1">
            <a:extLst>
              <a:ext uri="{FF2B5EF4-FFF2-40B4-BE49-F238E27FC236}">
                <a16:creationId xmlns:a16="http://schemas.microsoft.com/office/drawing/2014/main" id="{EFD0D6CA-C5F6-4F7B-B60D-761DE9CEF04C}"/>
              </a:ext>
            </a:extLst>
          </p:cNvPr>
          <p:cNvSpPr>
            <a:spLocks noGrp="1"/>
          </p:cNvSpPr>
          <p:nvPr>
            <p:ph idx="1"/>
          </p:nvPr>
        </p:nvSpPr>
        <p:spPr/>
        <p:txBody>
          <a:bodyPr/>
          <a:lstStyle/>
          <a:p>
            <a:r>
              <a:rPr lang="en-US" dirty="0"/>
              <a:t>Heat stroke is life-threatening </a:t>
            </a:r>
          </a:p>
          <a:p>
            <a:pPr lvl="1"/>
            <a:r>
              <a:rPr lang="en-US" dirty="0"/>
              <a:t>During heat stroke, the body temperature can rise so high that it causes brain damage and can even kill if the body temperature is not lowered to a normal range quickly </a:t>
            </a:r>
          </a:p>
        </p:txBody>
      </p:sp>
      <p:sp>
        <p:nvSpPr>
          <p:cNvPr id="6" name="Content Placeholder 5">
            <a:extLst>
              <a:ext uri="{FF2B5EF4-FFF2-40B4-BE49-F238E27FC236}">
                <a16:creationId xmlns:a16="http://schemas.microsoft.com/office/drawing/2014/main" id="{71B8C587-91E2-4A46-BC62-2AA3FA8BD562}"/>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CED1A95-3DFE-43EF-9EB9-EE33D578CAA2}"/>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95812DB-59BA-498D-89D4-A49D1F737979}"/>
              </a:ext>
            </a:extLst>
          </p:cNvPr>
          <p:cNvSpPr>
            <a:spLocks noGrp="1"/>
          </p:cNvSpPr>
          <p:nvPr>
            <p:ph type="body" sz="quarter" idx="11"/>
          </p:nvPr>
        </p:nvSpPr>
        <p:spPr/>
        <p:txBody>
          <a:bodyPr/>
          <a:lstStyle/>
          <a:p>
            <a:r>
              <a:rPr lang="en-US" dirty="0"/>
              <a:t>EH-2</a:t>
            </a:r>
          </a:p>
        </p:txBody>
      </p:sp>
    </p:spTree>
    <p:extLst>
      <p:ext uri="{BB962C8B-B14F-4D97-AF65-F5344CB8AC3E}">
        <p14:creationId xmlns:p14="http://schemas.microsoft.com/office/powerpoint/2010/main" val="363682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91E6AD-A6A7-4086-A697-55248C1DC0E9}"/>
              </a:ext>
            </a:extLst>
          </p:cNvPr>
          <p:cNvSpPr>
            <a:spLocks noGrp="1"/>
          </p:cNvSpPr>
          <p:nvPr>
            <p:ph type="title"/>
          </p:nvPr>
        </p:nvSpPr>
        <p:spPr/>
        <p:txBody>
          <a:bodyPr/>
          <a:lstStyle/>
          <a:p>
            <a:r>
              <a:rPr lang="en-US" dirty="0"/>
              <a:t>Extreme Heat Impacts</a:t>
            </a:r>
          </a:p>
        </p:txBody>
      </p:sp>
      <p:sp>
        <p:nvSpPr>
          <p:cNvPr id="2" name="Content Placeholder 1">
            <a:extLst>
              <a:ext uri="{FF2B5EF4-FFF2-40B4-BE49-F238E27FC236}">
                <a16:creationId xmlns:a16="http://schemas.microsoft.com/office/drawing/2014/main" id="{21F17F78-F28A-4F28-869C-4A070E281075}"/>
              </a:ext>
            </a:extLst>
          </p:cNvPr>
          <p:cNvSpPr>
            <a:spLocks noGrp="1"/>
          </p:cNvSpPr>
          <p:nvPr>
            <p:ph idx="1"/>
          </p:nvPr>
        </p:nvSpPr>
        <p:spPr/>
        <p:txBody>
          <a:bodyPr/>
          <a:lstStyle/>
          <a:p>
            <a:r>
              <a:rPr lang="en-US" dirty="0"/>
              <a:t>Fatalities</a:t>
            </a:r>
          </a:p>
          <a:p>
            <a:pPr lvl="1"/>
            <a:r>
              <a:rPr lang="en-US" dirty="0"/>
              <a:t>People living in urban environments may be at particularly increased risk for death from ambient heat exposure, since urban areas typically have higher heat indexes (combination of heat and humidity) than surrounding suburban or rural areas </a:t>
            </a:r>
          </a:p>
          <a:p>
            <a:r>
              <a:rPr lang="en-US" dirty="0"/>
              <a:t>Disruptions</a:t>
            </a:r>
          </a:p>
          <a:p>
            <a:pPr lvl="1"/>
            <a:r>
              <a:rPr lang="en-US" dirty="0"/>
              <a:t>Extreme heat waves can interrupt power and other utility services </a:t>
            </a:r>
          </a:p>
          <a:p>
            <a:pPr lvl="1"/>
            <a:r>
              <a:rPr lang="en-US" dirty="0"/>
              <a:t>Generates economic losses from power loss </a:t>
            </a:r>
          </a:p>
        </p:txBody>
      </p:sp>
      <p:sp>
        <p:nvSpPr>
          <p:cNvPr id="6" name="Content Placeholder 5">
            <a:extLst>
              <a:ext uri="{FF2B5EF4-FFF2-40B4-BE49-F238E27FC236}">
                <a16:creationId xmlns:a16="http://schemas.microsoft.com/office/drawing/2014/main" id="{DDF2D1EE-F71D-4DF7-BD0D-BAC5CB391D23}"/>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835BAF6-9AA6-431E-87ED-9550B5534C3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71E5114-9ED3-4C9D-9C22-5DD523B423F7}"/>
              </a:ext>
            </a:extLst>
          </p:cNvPr>
          <p:cNvSpPr>
            <a:spLocks noGrp="1"/>
          </p:cNvSpPr>
          <p:nvPr>
            <p:ph type="body" sz="quarter" idx="11"/>
          </p:nvPr>
        </p:nvSpPr>
        <p:spPr/>
        <p:txBody>
          <a:bodyPr/>
          <a:lstStyle/>
          <a:p>
            <a:r>
              <a:rPr lang="en-US" dirty="0"/>
              <a:t>EH-3</a:t>
            </a:r>
          </a:p>
        </p:txBody>
      </p:sp>
    </p:spTree>
    <p:extLst>
      <p:ext uri="{BB962C8B-B14F-4D97-AF65-F5344CB8AC3E}">
        <p14:creationId xmlns:p14="http://schemas.microsoft.com/office/powerpoint/2010/main" val="417401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8B4528-538A-49C0-A566-50A69396CCDE}"/>
              </a:ext>
            </a:extLst>
          </p:cNvPr>
          <p:cNvSpPr>
            <a:spLocks noGrp="1"/>
          </p:cNvSpPr>
          <p:nvPr>
            <p:ph type="title"/>
          </p:nvPr>
        </p:nvSpPr>
        <p:spPr>
          <a:xfrm>
            <a:off x="315142" y="320678"/>
            <a:ext cx="6128188" cy="1017672"/>
          </a:xfrm>
        </p:spPr>
        <p:txBody>
          <a:bodyPr/>
          <a:lstStyle/>
          <a:p>
            <a:r>
              <a:rPr lang="en-US" dirty="0"/>
              <a:t>Extreme Heat Impacts</a:t>
            </a:r>
            <a:r>
              <a:rPr lang="en-US" sz="500" dirty="0"/>
              <a:t> (</a:t>
            </a:r>
            <a:r>
              <a:rPr lang="en-US" sz="500" dirty="0">
                <a:solidFill>
                  <a:srgbClr val="448431"/>
                </a:solidFill>
              </a:rPr>
              <a:t>continued)</a:t>
            </a:r>
            <a:endParaRPr lang="en-US" dirty="0">
              <a:solidFill>
                <a:srgbClr val="448431"/>
              </a:solidFill>
            </a:endParaRPr>
          </a:p>
        </p:txBody>
      </p:sp>
      <p:sp>
        <p:nvSpPr>
          <p:cNvPr id="2" name="Content Placeholder 1">
            <a:extLst>
              <a:ext uri="{FF2B5EF4-FFF2-40B4-BE49-F238E27FC236}">
                <a16:creationId xmlns:a16="http://schemas.microsoft.com/office/drawing/2014/main" id="{2D24C034-7EB8-4CF6-BFE1-3F7E0764E6F3}"/>
              </a:ext>
            </a:extLst>
          </p:cNvPr>
          <p:cNvSpPr>
            <a:spLocks noGrp="1"/>
          </p:cNvSpPr>
          <p:nvPr>
            <p:ph idx="1"/>
          </p:nvPr>
        </p:nvSpPr>
        <p:spPr/>
        <p:txBody>
          <a:bodyPr/>
          <a:lstStyle/>
          <a:p>
            <a:r>
              <a:rPr lang="en-US" dirty="0"/>
              <a:t>Three main illnesses that can be associated with extreme heat</a:t>
            </a:r>
          </a:p>
          <a:p>
            <a:pPr lvl="1"/>
            <a:r>
              <a:rPr lang="en-US" dirty="0"/>
              <a:t>Heat cramps</a:t>
            </a:r>
          </a:p>
          <a:p>
            <a:pPr lvl="1"/>
            <a:r>
              <a:rPr lang="en-US" dirty="0"/>
              <a:t>Heat exhaustion </a:t>
            </a:r>
          </a:p>
          <a:p>
            <a:pPr lvl="1"/>
            <a:r>
              <a:rPr lang="en-US" dirty="0"/>
              <a:t>Heat stroke </a:t>
            </a:r>
          </a:p>
          <a:p>
            <a:r>
              <a:rPr lang="en-US" dirty="0"/>
              <a:t>Know the symptoms </a:t>
            </a:r>
          </a:p>
          <a:p>
            <a:r>
              <a:rPr lang="en-US" dirty="0"/>
              <a:t>Be ready to give aid </a:t>
            </a:r>
          </a:p>
          <a:p>
            <a:r>
              <a:rPr lang="en-US" dirty="0"/>
              <a:t>Know when to seek medical attention </a:t>
            </a:r>
          </a:p>
        </p:txBody>
      </p:sp>
      <p:pic>
        <p:nvPicPr>
          <p:cNvPr id="7" name="Picture 6" descr="Photo of workers on top of a roof making repairs.">
            <a:extLst>
              <a:ext uri="{FF2B5EF4-FFF2-40B4-BE49-F238E27FC236}">
                <a16:creationId xmlns:a16="http://schemas.microsoft.com/office/drawing/2014/main" id="{F70B8608-26AC-4571-9FC1-D6AC42EE3F3A}"/>
              </a:ext>
            </a:extLst>
          </p:cNvPr>
          <p:cNvPicPr>
            <a:picLocks noChangeAspect="1"/>
          </p:cNvPicPr>
          <p:nvPr/>
        </p:nvPicPr>
        <p:blipFill>
          <a:blip r:embed="rId2"/>
          <a:stretch>
            <a:fillRect/>
          </a:stretch>
        </p:blipFill>
        <p:spPr>
          <a:xfrm>
            <a:off x="4672668" y="2170351"/>
            <a:ext cx="3563748" cy="2272798"/>
          </a:xfrm>
          <a:prstGeom prst="rect">
            <a:avLst/>
          </a:prstGeom>
        </p:spPr>
      </p:pic>
      <p:sp>
        <p:nvSpPr>
          <p:cNvPr id="6" name="Content Placeholder 5">
            <a:extLst>
              <a:ext uri="{FF2B5EF4-FFF2-40B4-BE49-F238E27FC236}">
                <a16:creationId xmlns:a16="http://schemas.microsoft.com/office/drawing/2014/main" id="{D4449D49-A847-4BF2-B0A4-DB5952BB65CC}"/>
              </a:ext>
            </a:extLst>
          </p:cNvPr>
          <p:cNvSpPr>
            <a:spLocks noGrp="1"/>
          </p:cNvSpPr>
          <p:nvPr>
            <p:ph sz="quarter" idx="12"/>
          </p:nvPr>
        </p:nvSpPr>
        <p:spPr/>
        <p:txBody>
          <a:bodyPr/>
          <a:lstStyle/>
          <a:p>
            <a:r>
              <a:rPr lang="en-US" dirty="0"/>
              <a:t>PM EH-1</a:t>
            </a:r>
          </a:p>
        </p:txBody>
      </p:sp>
      <p:sp>
        <p:nvSpPr>
          <p:cNvPr id="5" name="Text Placeholder 4">
            <a:extLst>
              <a:ext uri="{FF2B5EF4-FFF2-40B4-BE49-F238E27FC236}">
                <a16:creationId xmlns:a16="http://schemas.microsoft.com/office/drawing/2014/main" id="{83C941AB-BC02-441A-8705-3DE47202D821}"/>
              </a:ext>
            </a:extLst>
          </p:cNvPr>
          <p:cNvSpPr>
            <a:spLocks noGrp="1"/>
          </p:cNvSpPr>
          <p:nvPr>
            <p:ph type="body" sz="quarter" idx="11"/>
          </p:nvPr>
        </p:nvSpPr>
        <p:spPr/>
        <p:txBody>
          <a:bodyPr/>
          <a:lstStyle/>
          <a:p>
            <a:r>
              <a:rPr lang="en-US" dirty="0"/>
              <a:t>EH-4</a:t>
            </a:r>
          </a:p>
        </p:txBody>
      </p:sp>
      <p:sp>
        <p:nvSpPr>
          <p:cNvPr id="4" name="Text Placeholder 3">
            <a:extLst>
              <a:ext uri="{FF2B5EF4-FFF2-40B4-BE49-F238E27FC236}">
                <a16:creationId xmlns:a16="http://schemas.microsoft.com/office/drawing/2014/main" id="{8237FCA1-E530-4D93-83C3-7A3F7705CA87}"/>
              </a:ext>
            </a:extLst>
          </p:cNvPr>
          <p:cNvSpPr>
            <a:spLocks noGrp="1"/>
          </p:cNvSpPr>
          <p:nvPr>
            <p:ph type="body" sz="quarter" idx="10"/>
          </p:nvPr>
        </p:nvSpPr>
        <p:spPr/>
        <p:txBody>
          <a:bodyPr/>
          <a:lstStyle/>
          <a:p>
            <a:r>
              <a:rPr lang="en-US" dirty="0"/>
              <a:t>CERT Hazard Annex: Extreme Heat</a:t>
            </a:r>
          </a:p>
        </p:txBody>
      </p:sp>
    </p:spTree>
    <p:extLst>
      <p:ext uri="{BB962C8B-B14F-4D97-AF65-F5344CB8AC3E}">
        <p14:creationId xmlns:p14="http://schemas.microsoft.com/office/powerpoint/2010/main" val="26112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304E41-BA42-4A55-AD92-26F0D0367243}"/>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(1 of 3)</a:t>
            </a:r>
          </a:p>
        </p:txBody>
      </p:sp>
      <p:sp>
        <p:nvSpPr>
          <p:cNvPr id="7" name="Content Placeholder 1">
            <a:extLst>
              <a:ext uri="{FF2B5EF4-FFF2-40B4-BE49-F238E27FC236}">
                <a16:creationId xmlns:a16="http://schemas.microsoft.com/office/drawing/2014/main" id="{FB3EDCB1-43FB-4E42-9089-EAD9FF12A48D}"/>
              </a:ext>
            </a:extLst>
          </p:cNvPr>
          <p:cNvSpPr txBox="1">
            <a:spLocks/>
          </p:cNvSpPr>
          <p:nvPr/>
        </p:nvSpPr>
        <p:spPr>
          <a:xfrm>
            <a:off x="467542" y="1673629"/>
            <a:ext cx="8512974" cy="1755371"/>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Install additional insulation </a:t>
            </a:r>
          </a:p>
          <a:p>
            <a:pPr lvl="1"/>
            <a:r>
              <a:rPr lang="en-US" dirty="0"/>
              <a:t>Insulation helps keep heat out in the summer as well as to keep heat in during the winter months</a:t>
            </a:r>
          </a:p>
          <a:p>
            <a:r>
              <a:rPr lang="en-US" dirty="0"/>
              <a:t>Protect windows and glass doors </a:t>
            </a:r>
          </a:p>
        </p:txBody>
      </p:sp>
      <p:sp>
        <p:nvSpPr>
          <p:cNvPr id="2" name="Content Placeholder 1">
            <a:extLst>
              <a:ext uri="{FF2B5EF4-FFF2-40B4-BE49-F238E27FC236}">
                <a16:creationId xmlns:a16="http://schemas.microsoft.com/office/drawing/2014/main" id="{71E4AC52-D9C7-4A14-9DF9-57154CB93491}"/>
              </a:ext>
            </a:extLst>
          </p:cNvPr>
          <p:cNvSpPr>
            <a:spLocks noGrp="1"/>
          </p:cNvSpPr>
          <p:nvPr>
            <p:ph idx="1"/>
          </p:nvPr>
        </p:nvSpPr>
        <p:spPr>
          <a:xfrm>
            <a:off x="467542" y="3385437"/>
            <a:ext cx="5401242" cy="800670"/>
          </a:xfrm>
        </p:spPr>
        <p:txBody>
          <a:bodyPr/>
          <a:lstStyle/>
          <a:p>
            <a:pPr lvl="1"/>
            <a:r>
              <a:rPr lang="en-US" dirty="0"/>
              <a:t>Consider keeping storm windows installed throughout the year</a:t>
            </a:r>
          </a:p>
        </p:txBody>
      </p:sp>
      <p:sp>
        <p:nvSpPr>
          <p:cNvPr id="8" name="Content Placeholder 1">
            <a:extLst>
              <a:ext uri="{FF2B5EF4-FFF2-40B4-BE49-F238E27FC236}">
                <a16:creationId xmlns:a16="http://schemas.microsoft.com/office/drawing/2014/main" id="{877E6744-4F33-4E38-BC66-98376B819D60}"/>
              </a:ext>
            </a:extLst>
          </p:cNvPr>
          <p:cNvSpPr txBox="1">
            <a:spLocks/>
          </p:cNvSpPr>
          <p:nvPr/>
        </p:nvSpPr>
        <p:spPr>
          <a:xfrm>
            <a:off x="467543" y="4177718"/>
            <a:ext cx="6010390" cy="1601290"/>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Use attic fans</a:t>
            </a:r>
          </a:p>
          <a:p>
            <a:pPr lvl="1"/>
            <a:r>
              <a:rPr lang="en-US" dirty="0"/>
              <a:t>Because heat rises, attic fans can help clear the hottest air from the home</a:t>
            </a:r>
          </a:p>
        </p:txBody>
      </p:sp>
      <p:pic>
        <p:nvPicPr>
          <p:cNvPr id="9" name="Picture 8" descr="Illustration of a house with blue arrows indicating airflow going in from the outside through windows and red arrows showing airflow going out through attic vents.">
            <a:extLst>
              <a:ext uri="{FF2B5EF4-FFF2-40B4-BE49-F238E27FC236}">
                <a16:creationId xmlns:a16="http://schemas.microsoft.com/office/drawing/2014/main" id="{789878A2-7931-43DD-8B9C-BBA4AF252ABB}"/>
              </a:ext>
            </a:extLst>
          </p:cNvPr>
          <p:cNvPicPr>
            <a:picLocks noChangeAspect="1"/>
          </p:cNvPicPr>
          <p:nvPr/>
        </p:nvPicPr>
        <p:blipFill>
          <a:blip r:embed="rId2"/>
          <a:stretch>
            <a:fillRect/>
          </a:stretch>
        </p:blipFill>
        <p:spPr>
          <a:xfrm>
            <a:off x="6343443" y="3151776"/>
            <a:ext cx="2162414" cy="1755371"/>
          </a:xfrm>
          <a:prstGeom prst="rect">
            <a:avLst/>
          </a:prstGeom>
        </p:spPr>
      </p:pic>
      <p:sp>
        <p:nvSpPr>
          <p:cNvPr id="6" name="Content Placeholder 5">
            <a:extLst>
              <a:ext uri="{FF2B5EF4-FFF2-40B4-BE49-F238E27FC236}">
                <a16:creationId xmlns:a16="http://schemas.microsoft.com/office/drawing/2014/main" id="{E6E03411-D8CD-4E9F-B7C5-40CB6EB6E58C}"/>
              </a:ext>
            </a:extLst>
          </p:cNvPr>
          <p:cNvSpPr>
            <a:spLocks noGrp="1"/>
          </p:cNvSpPr>
          <p:nvPr>
            <p:ph sz="quarter" idx="12"/>
          </p:nvPr>
        </p:nvSpPr>
        <p:spPr/>
        <p:txBody>
          <a:bodyPr/>
          <a:lstStyle/>
          <a:p>
            <a:r>
              <a:rPr lang="en-US" dirty="0"/>
              <a:t>PM EH-1</a:t>
            </a:r>
          </a:p>
        </p:txBody>
      </p:sp>
      <p:sp>
        <p:nvSpPr>
          <p:cNvPr id="5" name="Text Placeholder 4">
            <a:extLst>
              <a:ext uri="{FF2B5EF4-FFF2-40B4-BE49-F238E27FC236}">
                <a16:creationId xmlns:a16="http://schemas.microsoft.com/office/drawing/2014/main" id="{D71AEAFE-BE37-406B-BD47-E3BBF94DEB2A}"/>
              </a:ext>
            </a:extLst>
          </p:cNvPr>
          <p:cNvSpPr>
            <a:spLocks noGrp="1"/>
          </p:cNvSpPr>
          <p:nvPr>
            <p:ph type="body" sz="quarter" idx="11"/>
          </p:nvPr>
        </p:nvSpPr>
        <p:spPr/>
        <p:txBody>
          <a:bodyPr/>
          <a:lstStyle/>
          <a:p>
            <a:r>
              <a:rPr lang="en-US" dirty="0"/>
              <a:t>EH-5</a:t>
            </a:r>
          </a:p>
        </p:txBody>
      </p:sp>
      <p:sp>
        <p:nvSpPr>
          <p:cNvPr id="4" name="Text Placeholder 3">
            <a:extLst>
              <a:ext uri="{FF2B5EF4-FFF2-40B4-BE49-F238E27FC236}">
                <a16:creationId xmlns:a16="http://schemas.microsoft.com/office/drawing/2014/main" id="{EF0F282B-FA48-4A86-AEC3-D6CB6B2D8264}"/>
              </a:ext>
            </a:extLst>
          </p:cNvPr>
          <p:cNvSpPr>
            <a:spLocks noGrp="1"/>
          </p:cNvSpPr>
          <p:nvPr>
            <p:ph type="body" sz="quarter" idx="10"/>
          </p:nvPr>
        </p:nvSpPr>
        <p:spPr/>
        <p:txBody>
          <a:bodyPr/>
          <a:lstStyle/>
          <a:p>
            <a:r>
              <a:rPr lang="en-US" dirty="0"/>
              <a:t>CERT Hazard Annex: Extreme Heat</a:t>
            </a:r>
          </a:p>
        </p:txBody>
      </p:sp>
    </p:spTree>
    <p:extLst>
      <p:ext uri="{BB962C8B-B14F-4D97-AF65-F5344CB8AC3E}">
        <p14:creationId xmlns:p14="http://schemas.microsoft.com/office/powerpoint/2010/main" val="59071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304E41-BA42-4A55-AD92-26F0D0367243}"/>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(2 of 3)</a:t>
            </a:r>
          </a:p>
        </p:txBody>
      </p:sp>
      <p:sp>
        <p:nvSpPr>
          <p:cNvPr id="13" name="Content Placeholder 12">
            <a:extLst>
              <a:ext uri="{FF2B5EF4-FFF2-40B4-BE49-F238E27FC236}">
                <a16:creationId xmlns:a16="http://schemas.microsoft.com/office/drawing/2014/main" id="{3358CC8E-C26C-497F-BBA3-DE4F1C9B40D2}"/>
              </a:ext>
            </a:extLst>
          </p:cNvPr>
          <p:cNvSpPr>
            <a:spLocks noGrp="1"/>
          </p:cNvSpPr>
          <p:nvPr>
            <p:ph idx="1"/>
          </p:nvPr>
        </p:nvSpPr>
        <p:spPr/>
        <p:txBody>
          <a:bodyPr/>
          <a:lstStyle/>
          <a:p>
            <a:r>
              <a:rPr lang="en-US" dirty="0"/>
              <a:t>Install window air conditioners snugly and insulate if necessary </a:t>
            </a:r>
          </a:p>
          <a:p>
            <a:r>
              <a:rPr lang="en-US" dirty="0"/>
              <a:t>Inspect air conditioning ducts for proper insulation </a:t>
            </a:r>
          </a:p>
          <a:p>
            <a:r>
              <a:rPr lang="en-US" dirty="0"/>
              <a:t>Install window reflectors (for use between windows and drapes), such as aluminum foil- covered cardboard, to reflect heat back outside </a:t>
            </a:r>
          </a:p>
          <a:p>
            <a:r>
              <a:rPr lang="en-US" dirty="0"/>
              <a:t>Weather-strip doors and window sills to keep in cool air </a:t>
            </a:r>
          </a:p>
          <a:p>
            <a:r>
              <a:rPr lang="en-US" dirty="0"/>
              <a:t>Cover windows that receive morning or afternoon sun with drapes, shades, awnings, or louvers </a:t>
            </a:r>
            <a:endParaRPr lang="en-US" b="1" dirty="0"/>
          </a:p>
        </p:txBody>
      </p:sp>
      <p:sp>
        <p:nvSpPr>
          <p:cNvPr id="16" name="Content Placeholder 15">
            <a:extLst>
              <a:ext uri="{FF2B5EF4-FFF2-40B4-BE49-F238E27FC236}">
                <a16:creationId xmlns:a16="http://schemas.microsoft.com/office/drawing/2014/main" id="{BEE4176B-FF83-4291-9F0A-2E1C253A2FD1}"/>
              </a:ext>
            </a:extLst>
          </p:cNvPr>
          <p:cNvSpPr>
            <a:spLocks noGrp="1"/>
          </p:cNvSpPr>
          <p:nvPr>
            <p:ph sz="quarter" idx="12"/>
          </p:nvPr>
        </p:nvSpPr>
        <p:spPr/>
        <p:txBody>
          <a:bodyPr/>
          <a:lstStyle/>
          <a:p>
            <a:r>
              <a:rPr lang="en-US" dirty="0"/>
              <a:t>PM EH-1</a:t>
            </a:r>
          </a:p>
        </p:txBody>
      </p:sp>
      <p:sp>
        <p:nvSpPr>
          <p:cNvPr id="14" name="Text Placeholder 13">
            <a:extLst>
              <a:ext uri="{FF2B5EF4-FFF2-40B4-BE49-F238E27FC236}">
                <a16:creationId xmlns:a16="http://schemas.microsoft.com/office/drawing/2014/main" id="{4603EB6C-3B0F-4C85-B86D-F9379829E10C}"/>
              </a:ext>
            </a:extLst>
          </p:cNvPr>
          <p:cNvSpPr>
            <a:spLocks noGrp="1"/>
          </p:cNvSpPr>
          <p:nvPr>
            <p:ph type="body" sz="quarter" idx="10"/>
          </p:nvPr>
        </p:nvSpPr>
        <p:spPr/>
        <p:txBody>
          <a:bodyPr/>
          <a:lstStyle/>
          <a:p>
            <a:r>
              <a:rPr lang="en-US" dirty="0"/>
              <a:t>CERT Hazard Annex: Extreme Heat</a:t>
            </a:r>
          </a:p>
        </p:txBody>
      </p:sp>
      <p:sp>
        <p:nvSpPr>
          <p:cNvPr id="15" name="Text Placeholder 14">
            <a:extLst>
              <a:ext uri="{FF2B5EF4-FFF2-40B4-BE49-F238E27FC236}">
                <a16:creationId xmlns:a16="http://schemas.microsoft.com/office/drawing/2014/main" id="{9476BCBB-BC74-43DD-AABD-8619BB8FA04F}"/>
              </a:ext>
            </a:extLst>
          </p:cNvPr>
          <p:cNvSpPr>
            <a:spLocks noGrp="1"/>
          </p:cNvSpPr>
          <p:nvPr>
            <p:ph type="body" sz="quarter" idx="11"/>
          </p:nvPr>
        </p:nvSpPr>
        <p:spPr/>
        <p:txBody>
          <a:bodyPr/>
          <a:lstStyle/>
          <a:p>
            <a:r>
              <a:rPr lang="en-US" dirty="0"/>
              <a:t>EH-6</a:t>
            </a:r>
          </a:p>
        </p:txBody>
      </p:sp>
    </p:spTree>
    <p:extLst>
      <p:ext uri="{BB962C8B-B14F-4D97-AF65-F5344CB8AC3E}">
        <p14:creationId xmlns:p14="http://schemas.microsoft.com/office/powerpoint/2010/main" val="39656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2FB00F-192B-4EF4-A1EE-A79C9D856399}"/>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(3 of 3)</a:t>
            </a:r>
          </a:p>
        </p:txBody>
      </p:sp>
      <p:sp>
        <p:nvSpPr>
          <p:cNvPr id="2" name="Content Placeholder 1">
            <a:extLst>
              <a:ext uri="{FF2B5EF4-FFF2-40B4-BE49-F238E27FC236}">
                <a16:creationId xmlns:a16="http://schemas.microsoft.com/office/drawing/2014/main" id="{DA2CA5DC-FB0C-45D8-A9A7-C5DF1C3A8A68}"/>
              </a:ext>
            </a:extLst>
          </p:cNvPr>
          <p:cNvSpPr>
            <a:spLocks noGrp="1"/>
          </p:cNvSpPr>
          <p:nvPr>
            <p:ph idx="1"/>
          </p:nvPr>
        </p:nvSpPr>
        <p:spPr/>
        <p:txBody>
          <a:bodyPr/>
          <a:lstStyle/>
          <a:p>
            <a:r>
              <a:rPr lang="en-US" dirty="0"/>
              <a:t>Watch and listen to weather reports for three heat-related products from the National Weather Service (NWS) based on the Heat Index </a:t>
            </a:r>
          </a:p>
          <a:p>
            <a:r>
              <a:rPr lang="en-US" dirty="0"/>
              <a:t>The NWS issues the following products when an excessive heat event is likely: </a:t>
            </a:r>
          </a:p>
          <a:p>
            <a:pPr marL="914389" lvl="1" indent="-457200">
              <a:buFont typeface="+mj-lt"/>
              <a:buAutoNum type="arabicPeriod"/>
            </a:pPr>
            <a:r>
              <a:rPr lang="en-US" b="1" dirty="0"/>
              <a:t>Excessive Heat Outlooks</a:t>
            </a:r>
            <a:r>
              <a:rPr lang="en-US" dirty="0"/>
              <a:t>: The potential exists in the next 3 to 7 days </a:t>
            </a:r>
          </a:p>
          <a:p>
            <a:pPr marL="914389" lvl="1" indent="-457200">
              <a:buFont typeface="+mj-lt"/>
              <a:buAutoNum type="arabicPeriod"/>
            </a:pPr>
            <a:r>
              <a:rPr lang="en-US" b="1" dirty="0"/>
              <a:t>Excessive Heat Watches</a:t>
            </a:r>
            <a:r>
              <a:rPr lang="en-US" dirty="0"/>
              <a:t>: Conditions are favorable in the next 24 to 72 hours </a:t>
            </a:r>
          </a:p>
          <a:p>
            <a:pPr marL="914389" lvl="1" indent="-457200">
              <a:buFont typeface="+mj-lt"/>
              <a:buAutoNum type="arabicPeriod"/>
            </a:pPr>
            <a:r>
              <a:rPr lang="en-US" b="1" dirty="0"/>
              <a:t>Excessive Heat Warnings</a:t>
            </a:r>
            <a:r>
              <a:rPr lang="en-US" dirty="0"/>
              <a:t>: An event is expected in the next 36 hours </a:t>
            </a:r>
          </a:p>
        </p:txBody>
      </p:sp>
      <p:sp>
        <p:nvSpPr>
          <p:cNvPr id="6" name="Content Placeholder 5">
            <a:extLst>
              <a:ext uri="{FF2B5EF4-FFF2-40B4-BE49-F238E27FC236}">
                <a16:creationId xmlns:a16="http://schemas.microsoft.com/office/drawing/2014/main" id="{F49E2C39-9E91-4E68-8A9C-AD995CF28247}"/>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B448AA56-A3CA-4CEB-9F20-4EE6C95C5F4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0B4F8FC2-50DA-4932-A0FF-749BB0345D12}"/>
              </a:ext>
            </a:extLst>
          </p:cNvPr>
          <p:cNvSpPr>
            <a:spLocks noGrp="1"/>
          </p:cNvSpPr>
          <p:nvPr>
            <p:ph type="body" sz="quarter" idx="11"/>
          </p:nvPr>
        </p:nvSpPr>
        <p:spPr/>
        <p:txBody>
          <a:bodyPr/>
          <a:lstStyle/>
          <a:p>
            <a:r>
              <a:rPr lang="en-US" dirty="0"/>
              <a:t>EH-7</a:t>
            </a:r>
          </a:p>
        </p:txBody>
      </p:sp>
    </p:spTree>
    <p:extLst>
      <p:ext uri="{BB962C8B-B14F-4D97-AF65-F5344CB8AC3E}">
        <p14:creationId xmlns:p14="http://schemas.microsoft.com/office/powerpoint/2010/main" val="1776290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openxmlformats.org/package/2006/metadata/core-properties"/>
    <ds:schemaRef ds:uri="http://schemas.microsoft.com/office/infopath/2007/PartnerControls"/>
    <ds:schemaRef ds:uri="http://purl.org/dc/terms/"/>
    <ds:schemaRef ds:uri="cd7a79f3-a22f-4b0a-abe2-9eca9b7c463e"/>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ec9525e3-0e26-41e5-be28-2227dc64c83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1664</Words>
  <Application>Microsoft Office PowerPoint</Application>
  <PresentationFormat>On-screen Show (4:3)</PresentationFormat>
  <Paragraphs>211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1_Office Theme</vt:lpstr>
      <vt:lpstr>   CERT Hazard Annexes</vt:lpstr>
      <vt:lpstr>Extreme Heat</vt:lpstr>
      <vt:lpstr>Introduction (Annex 3)</vt:lpstr>
      <vt:lpstr>Introduction (Annex 3) (continued)</vt:lpstr>
      <vt:lpstr>Extreme Heat Impacts</vt:lpstr>
      <vt:lpstr>Extreme Heat Impacts (continued)</vt:lpstr>
      <vt:lpstr>Extreme Heat Preparedness (1 of 3)</vt:lpstr>
      <vt:lpstr>Extreme Heat Preparedness (2 of 3)</vt:lpstr>
      <vt:lpstr>Extreme Heat Preparedness (3 of 3)</vt:lpstr>
      <vt:lpstr>During Extreme Heat (1 of 5)</vt:lpstr>
      <vt:lpstr>During Extreme Heat (2 of 5)</vt:lpstr>
      <vt:lpstr>During Extreme Heat (3 of 5)</vt:lpstr>
      <vt:lpstr>During Extreme Heat (4 of 5)</vt:lpstr>
      <vt:lpstr>During Extreme Heat (5 of 5)</vt:lpstr>
      <vt:lpstr>Heat Cramps: Symptoms</vt:lpstr>
      <vt:lpstr>Heat Cramps: Actions</vt:lpstr>
      <vt:lpstr>Heat Exhaustion</vt:lpstr>
      <vt:lpstr>Heat Exhaustion: Symptoms</vt:lpstr>
      <vt:lpstr>Heat Exhaustion: Actions</vt:lpstr>
      <vt:lpstr>Heat Exhaustion: Actions (continued)</vt:lpstr>
      <vt:lpstr>Heat Stroke</vt:lpstr>
      <vt:lpstr>Heat Stroke: Symptoms</vt:lpstr>
      <vt:lpstr>Heat Stroke: Actions (1 of 3) </vt:lpstr>
      <vt:lpstr>Heat Stroke: Actions (2 of 3) </vt:lpstr>
      <vt:lpstr>Heat Stroke: Actions (3 of 3) </vt:lpstr>
      <vt:lpstr>Final Questions? (Annex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Akers, Ryan</cp:lastModifiedBy>
  <cp:revision>29</cp:revision>
  <dcterms:created xsi:type="dcterms:W3CDTF">2019-02-12T16:17:55Z</dcterms:created>
  <dcterms:modified xsi:type="dcterms:W3CDTF">2021-04-07T21:44:45Z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