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Bocchino" initials="AB" lastIdx="4" clrIdx="0">
    <p:extLst>
      <p:ext uri="{19B8F6BF-5375-455C-9EA6-DF929625EA0E}">
        <p15:presenceInfo xmlns:p15="http://schemas.microsoft.com/office/powerpoint/2012/main" userId="S-1-5-21-1244020187-519449412-911163043-17869" providerId="AD"/>
      </p:ext>
    </p:extLst>
  </p:cmAuthor>
  <p:cmAuthor id="2" name="Gian Tavares" initials="GT" lastIdx="51" clrIdx="1">
    <p:extLst>
      <p:ext uri="{19B8F6BF-5375-455C-9EA6-DF929625EA0E}">
        <p15:presenceInfo xmlns:p15="http://schemas.microsoft.com/office/powerpoint/2012/main" userId="S-1-5-21-1244020187-519449412-911163043-17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31"/>
    <a:srgbClr val="57AC4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89"/>
    <p:restoredTop sz="86411"/>
  </p:normalViewPr>
  <p:slideViewPr>
    <p:cSldViewPr snapToGrid="0">
      <p:cViewPr varScale="1">
        <p:scale>
          <a:sx n="54" d="100"/>
          <a:sy n="54" d="100"/>
        </p:scale>
        <p:origin x="10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AFAD3-F3BD-4395-8F77-9999A3AF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46B-586F-4CBE-9952-6BEDC6089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8505-E7EB-4B8F-BF8D-66EAD648D0DD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23D6-7DAB-4005-B034-4AFEE3EA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BB4C-A847-42FD-8740-E25E0B7BB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9F10-0CE8-46B5-BCEC-A8D128FCB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9712-CA5B-8E48-8425-06DF5F68B858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9810-0F59-234B-9237-31EE807F06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2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6B7D5-9D73-41BF-83DA-82B7B0CE3957}"/>
              </a:ext>
            </a:extLst>
          </p:cNvPr>
          <p:cNvSpPr/>
          <p:nvPr userDrawn="1"/>
        </p:nvSpPr>
        <p:spPr>
          <a:xfrm>
            <a:off x="0" y="-2387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19E53-3E23-440A-8EE7-95966424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1193"/>
            <a:ext cx="8229600" cy="1853184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FC965-3E1A-4301-B9EF-34541341D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613DF3-AFC5-E94B-8457-4F038DF15581}"/>
              </a:ext>
            </a:extLst>
          </p:cNvPr>
          <p:cNvSpPr/>
          <p:nvPr userDrawn="1"/>
        </p:nvSpPr>
        <p:spPr>
          <a:xfrm>
            <a:off x="0" y="-2387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3B7A3-0E25-DD44-981E-05529E199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1193"/>
            <a:ext cx="8229600" cy="1853184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24244-9DB7-4E6D-9613-E48608397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83386-0299-7D4D-B0EA-E1B0E62D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0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02111A-AC78-2C40-8E0F-A16E0D82D334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177E8F-CC17-C84C-A54C-F64D7068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D018-88E0-45CD-9E3B-A0A7382CB6A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279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E76731-F6E6-7848-A4D6-073D636EE3E0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8C4F10-6911-3D41-884B-E9859E377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F56D0F7-CF00-43BB-9D44-3DB0DAEF33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20597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AD5417-1E78-2347-88D2-D530F7E2EFBD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0A92A1-1D28-8F44-BC5C-0BD237F63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EFCCD0-189B-4A9F-A0FA-FD528EB423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488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216FE46-FC96-B34B-8971-68574851E7E3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0DF43E-ED80-5F49-A6AA-39142DB5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623670B-8C27-439E-AD32-793B0E92F0D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5285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Master w/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DF54-290B-4006-9115-CBC77BA83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b="0" dirty="0"/>
            </a:b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CERT Hazard Annexes</a:t>
            </a:r>
          </a:p>
        </p:txBody>
      </p:sp>
    </p:spTree>
    <p:extLst>
      <p:ext uri="{BB962C8B-B14F-4D97-AF65-F5344CB8AC3E}">
        <p14:creationId xmlns:p14="http://schemas.microsoft.com/office/powerpoint/2010/main" val="208759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64F7D-0F83-4BC0-AF8B-02946507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Mercalli Intensity Scale </a:t>
            </a:r>
            <a:r>
              <a:rPr lang="en-US" dirty="0">
                <a:solidFill>
                  <a:srgbClr val="448431"/>
                </a:solidFill>
              </a:rPr>
              <a:t>(3 of 4)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3E0-EB5C-4C0D-8B46-87E9DCE3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496292" cy="4781145"/>
          </a:xfrm>
        </p:spPr>
        <p:txBody>
          <a:bodyPr/>
          <a:lstStyle/>
          <a:p>
            <a:pPr>
              <a:buFont typeface="+mj-lt"/>
              <a:buAutoNum type="romanUcPeriod" startAt="8"/>
            </a:pPr>
            <a:r>
              <a:rPr lang="en-US" dirty="0"/>
              <a:t>Damage slight in specially designed structures; considerable in ordinary buildings; great in poorly built structures; heavy furniture overturned </a:t>
            </a:r>
          </a:p>
          <a:p>
            <a:pPr>
              <a:buFont typeface="+mj-lt"/>
              <a:buAutoNum type="romanUcPeriod" startAt="8"/>
            </a:pPr>
            <a:r>
              <a:rPr lang="en-US" dirty="0"/>
              <a:t>Damage considerable in specially designed structures; great in substantial buildings; buildings shifted off foundations </a:t>
            </a:r>
          </a:p>
          <a:p>
            <a:pPr>
              <a:buFont typeface="+mj-lt"/>
              <a:buAutoNum type="romanUcPeriod" startAt="8"/>
            </a:pPr>
            <a:r>
              <a:rPr lang="en-US" dirty="0"/>
              <a:t>Some well-built wooden structures destroyed;    most masonry and frame structures destroyed;   rails bent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0B7E4-745E-479C-84A3-2089A9EE25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ECD52-33B4-4B6A-B97D-714FCD830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8DCC9-2ACC-4C4A-9952-A54BA71BE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EQ-8</a:t>
            </a:r>
          </a:p>
        </p:txBody>
      </p:sp>
    </p:spTree>
    <p:extLst>
      <p:ext uri="{BB962C8B-B14F-4D97-AF65-F5344CB8AC3E}">
        <p14:creationId xmlns:p14="http://schemas.microsoft.com/office/powerpoint/2010/main" val="321775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64F7D-0F83-4BC0-AF8B-02946507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Mercalli Intensity Scale </a:t>
            </a:r>
            <a:r>
              <a:rPr lang="en-US" dirty="0">
                <a:solidFill>
                  <a:srgbClr val="448431"/>
                </a:solidFill>
              </a:rPr>
              <a:t>(4 of 4)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3E0-EB5C-4C0D-8B46-87E9DCE3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romanUcPeriod" startAt="11"/>
            </a:pPr>
            <a:r>
              <a:rPr lang="en-US" dirty="0"/>
              <a:t>Few, if any, masonry structures standing; bridges destroyed; rails bent greatly </a:t>
            </a:r>
          </a:p>
          <a:p>
            <a:pPr>
              <a:buFont typeface="+mj-lt"/>
              <a:buAutoNum type="romanUcPeriod" startAt="11"/>
            </a:pPr>
            <a:r>
              <a:rPr lang="en-US" dirty="0"/>
              <a:t>Damage total; lines of sight and level distorted; objects thrown into air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0B7E4-745E-479C-84A3-2089A9EE25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ECD52-33B4-4B6A-B97D-714FCD830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8DCC9-2ACC-4C4A-9952-A54BA71BE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EQ-9</a:t>
            </a:r>
          </a:p>
        </p:txBody>
      </p:sp>
    </p:spTree>
    <p:extLst>
      <p:ext uri="{BB962C8B-B14F-4D97-AF65-F5344CB8AC3E}">
        <p14:creationId xmlns:p14="http://schemas.microsoft.com/office/powerpoint/2010/main" val="252637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979B8F-6D27-441C-9B61-E77183C4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Earthquake Preparedness </a:t>
            </a:r>
            <a:r>
              <a:rPr lang="en-US" dirty="0">
                <a:solidFill>
                  <a:srgbClr val="448431"/>
                </a:solidFill>
              </a:rPr>
              <a:t>(1 of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63E8-288E-4A3B-97E7-62AE0A30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what to do during an earthquake </a:t>
            </a:r>
          </a:p>
          <a:p>
            <a:r>
              <a:rPr lang="en-US" dirty="0"/>
              <a:t>Practice how to </a:t>
            </a:r>
            <a:r>
              <a:rPr lang="en-US" b="1" dirty="0"/>
              <a:t>Drop, Cover, and Hold On</a:t>
            </a:r>
            <a:r>
              <a:rPr lang="en-US" dirty="0"/>
              <a:t> </a:t>
            </a:r>
          </a:p>
          <a:p>
            <a:r>
              <a:rPr lang="en-US" dirty="0"/>
              <a:t>Conduct earthquake drills with your family or coworkers </a:t>
            </a:r>
          </a:p>
          <a:p>
            <a:r>
              <a:rPr lang="en-US" dirty="0"/>
              <a:t>Develop a family communication plan </a:t>
            </a:r>
          </a:p>
          <a:p>
            <a:r>
              <a:rPr lang="en-US" dirty="0"/>
              <a:t>Keep supplies on hand (refer to Disaster Supply Kit in CERT Basic Training Unit 1)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0B348-76E2-46ED-B0C1-0C914595B5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F9A16-D5CF-4FB5-8F4A-B4E8E7D55F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48EAD-3D8A-41D0-8775-7C797952F3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EQ-10</a:t>
            </a:r>
          </a:p>
        </p:txBody>
      </p:sp>
    </p:spTree>
    <p:extLst>
      <p:ext uri="{BB962C8B-B14F-4D97-AF65-F5344CB8AC3E}">
        <p14:creationId xmlns:p14="http://schemas.microsoft.com/office/powerpoint/2010/main" val="159428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7EEAAD-65A5-493F-BE66-BB12A118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Earthquake Preparedness </a:t>
            </a:r>
            <a:r>
              <a:rPr lang="en-US" dirty="0">
                <a:solidFill>
                  <a:srgbClr val="448431"/>
                </a:solidFill>
              </a:rPr>
              <a:t>(2 of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D462C-169D-45F8-BABA-7DAA18999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shoes and a flashlight under the bed </a:t>
            </a:r>
          </a:p>
          <a:p>
            <a:r>
              <a:rPr lang="en-US" dirty="0"/>
              <a:t>Secure bookshelves, water heaters, and tall furniture to wall studs  </a:t>
            </a:r>
          </a:p>
          <a:p>
            <a:r>
              <a:rPr lang="en-US" dirty="0"/>
              <a:t>Install latches on all cabinets, and anchor overhead lighting fixtures  </a:t>
            </a:r>
          </a:p>
          <a:p>
            <a:r>
              <a:rPr lang="en-US" dirty="0"/>
              <a:t>Secure items that might fall, such as televisions  </a:t>
            </a:r>
          </a:p>
          <a:p>
            <a:r>
              <a:rPr lang="en-US" dirty="0"/>
              <a:t>Store heavy and breakable objects on low shelves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BAA8E-4562-4818-9683-34D7E2D639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0ABB6-E1EA-4BF2-B4E6-770416153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6A0FB-15DA-4461-AD54-A8CAB7C4F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EQ-11</a:t>
            </a:r>
          </a:p>
        </p:txBody>
      </p:sp>
    </p:spTree>
    <p:extLst>
      <p:ext uri="{BB962C8B-B14F-4D97-AF65-F5344CB8AC3E}">
        <p14:creationId xmlns:p14="http://schemas.microsoft.com/office/powerpoint/2010/main" val="235321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7EEAAD-65A5-493F-BE66-BB12A118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Earthquake Preparedness </a:t>
            </a:r>
            <a:r>
              <a:rPr lang="en-US" dirty="0">
                <a:solidFill>
                  <a:srgbClr val="448431"/>
                </a:solidFill>
              </a:rPr>
              <a:t>(3 of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D462C-169D-45F8-BABA-7DAA18999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beds away from windows  </a:t>
            </a:r>
          </a:p>
          <a:p>
            <a:pPr lvl="1"/>
            <a:r>
              <a:rPr lang="en-US" dirty="0"/>
              <a:t>Move or secure hanging objects over beds, couches, and other places where people sit or lie </a:t>
            </a:r>
          </a:p>
          <a:p>
            <a:r>
              <a:rPr lang="en-US" dirty="0"/>
              <a:t>Have a licensed professional install flexible pipe to avoid gas or water leaks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BAA8E-4562-4818-9683-34D7E2D639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0ABB6-E1EA-4BF2-B4E6-770416153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6A0FB-15DA-4461-AD54-A8CAB7C4F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EQ-12</a:t>
            </a:r>
          </a:p>
        </p:txBody>
      </p:sp>
    </p:spTree>
    <p:extLst>
      <p:ext uri="{BB962C8B-B14F-4D97-AF65-F5344CB8AC3E}">
        <p14:creationId xmlns:p14="http://schemas.microsoft.com/office/powerpoint/2010/main" val="33152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BAC79-7ED3-43E3-BCA2-38D9F55C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an Earthquake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29680-1D9E-4DBE-BEAE-5280EF8D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Drop, cover, and hold on </a:t>
            </a:r>
          </a:p>
          <a:p>
            <a:r>
              <a:rPr lang="en-US" b="1" dirty="0"/>
              <a:t>If indoors</a:t>
            </a:r>
            <a:r>
              <a:rPr lang="en-US" dirty="0"/>
              <a:t>: stay there until shaking stops </a:t>
            </a:r>
          </a:p>
          <a:p>
            <a:r>
              <a:rPr lang="en-US" b="1" dirty="0"/>
              <a:t>If outdoors</a:t>
            </a:r>
            <a:r>
              <a:rPr lang="en-US" dirty="0"/>
              <a:t>: find a spot away from buildings, trees, streetlights, overpasses, and power lines </a:t>
            </a:r>
          </a:p>
          <a:p>
            <a:r>
              <a:rPr lang="en-US" b="1" dirty="0"/>
              <a:t>If in a vehicle</a:t>
            </a:r>
            <a:r>
              <a:rPr lang="en-US" dirty="0"/>
              <a:t>: drive to clear spot and stop </a:t>
            </a:r>
          </a:p>
          <a:p>
            <a:r>
              <a:rPr lang="en-US" b="1" dirty="0"/>
              <a:t>If in bed</a:t>
            </a:r>
            <a:r>
              <a:rPr lang="en-US" dirty="0"/>
              <a:t>: stay there and cover head and neck with pillow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71EC-6653-40D0-A3AC-6FAF6789A5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7AD5D-943F-4BD9-9501-5C28763C2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E270C-A7E5-4EE7-BA8D-6B7657DD8D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EQ-13</a:t>
            </a:r>
          </a:p>
        </p:txBody>
      </p:sp>
    </p:spTree>
    <p:extLst>
      <p:ext uri="{BB962C8B-B14F-4D97-AF65-F5344CB8AC3E}">
        <p14:creationId xmlns:p14="http://schemas.microsoft.com/office/powerpoint/2010/main" val="313638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A1788-9184-48CB-93BB-1EF0C78E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an Earthquake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8A43F-AB70-463A-B426-1EF2BBD49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Immediately check yourself for injuries and protect yourself from further danger </a:t>
            </a:r>
          </a:p>
          <a:p>
            <a:r>
              <a:rPr lang="en-US" dirty="0"/>
              <a:t>Check others for injuries and provide assistance if you have training </a:t>
            </a:r>
          </a:p>
          <a:p>
            <a:r>
              <a:rPr lang="en-US" dirty="0"/>
              <a:t>Look for and extinguish small fires and clean spills </a:t>
            </a:r>
          </a:p>
          <a:p>
            <a:r>
              <a:rPr lang="en-US" dirty="0"/>
              <a:t>Inspect your home for damage </a:t>
            </a:r>
          </a:p>
          <a:p>
            <a:r>
              <a:rPr lang="en-US" dirty="0"/>
              <a:t>Tune to the Emergency Alert System </a:t>
            </a:r>
          </a:p>
          <a:p>
            <a:r>
              <a:rPr lang="en-US" dirty="0"/>
              <a:t>Expect aftershocks </a:t>
            </a:r>
          </a:p>
          <a:p>
            <a:r>
              <a:rPr lang="en-US" dirty="0"/>
              <a:t>Help neighbors who may require assistance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B1806-86A3-4F88-B469-188030F83A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95730-74BC-4761-B17B-E2DAFE042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55A0E-65EB-467C-871A-B461B7A29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EQ-14</a:t>
            </a:r>
          </a:p>
        </p:txBody>
      </p:sp>
    </p:spTree>
    <p:extLst>
      <p:ext uri="{BB962C8B-B14F-4D97-AF65-F5344CB8AC3E}">
        <p14:creationId xmlns:p14="http://schemas.microsoft.com/office/powerpoint/2010/main" val="426662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4369CB-C045-43E1-A536-C1B02630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Questions?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(Annex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9A4162-54E5-4E1D-8BA3-458D070F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dirty="0"/>
              <a:t>Additional questions, comments, or concerns about earthquakes?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F4533-8E6B-4C53-A680-E255086B8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2B295-5829-48EE-A648-6CAA0F03B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EQ-15</a:t>
            </a:r>
          </a:p>
        </p:txBody>
      </p:sp>
    </p:spTree>
    <p:extLst>
      <p:ext uri="{BB962C8B-B14F-4D97-AF65-F5344CB8AC3E}">
        <p14:creationId xmlns:p14="http://schemas.microsoft.com/office/powerpoint/2010/main" val="195691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7B7B7CE-0480-5B45-A7E3-0192AD1E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9071"/>
            <a:ext cx="9144000" cy="1325563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3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Earthquake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950CE-E2A9-4C97-A2BB-A1319395B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1899" y="1647161"/>
            <a:ext cx="9144000" cy="725488"/>
          </a:xfrm>
        </p:spPr>
        <p:txBody>
          <a:bodyPr>
            <a:noAutofit/>
          </a:bodyPr>
          <a:lstStyle/>
          <a:p>
            <a:r>
              <a:rPr lang="en-US" sz="5000" dirty="0"/>
              <a:t> </a:t>
            </a:r>
            <a:r>
              <a:rPr lang="en-US" sz="5000" dirty="0">
                <a:solidFill>
                  <a:schemeClr val="bg1"/>
                </a:solidFill>
              </a:rPr>
              <a:t>CERT</a:t>
            </a:r>
            <a:r>
              <a:rPr lang="en-US" sz="5000" dirty="0"/>
              <a:t> </a:t>
            </a:r>
            <a:r>
              <a:rPr lang="en-US" sz="5000" dirty="0">
                <a:solidFill>
                  <a:schemeClr val="bg1"/>
                </a:solidFill>
              </a:rPr>
              <a:t>Hazard</a:t>
            </a:r>
            <a:r>
              <a:rPr lang="en-US" sz="5000" dirty="0"/>
              <a:t> </a:t>
            </a:r>
            <a:r>
              <a:rPr lang="en-US" sz="5000" dirty="0">
                <a:solidFill>
                  <a:schemeClr val="bg1"/>
                </a:solidFill>
              </a:rPr>
              <a:t>Annex </a:t>
            </a:r>
            <a:r>
              <a:rPr lang="en-US" sz="500" dirty="0">
                <a:solidFill>
                  <a:srgbClr val="44843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659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5A5E9-4924-4743-8C7A-895AA267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(Annex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00A60F-4EB9-4525-9347-DD31237C3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earthquake is the sudden, rapid shaking of the earth, caused by the breaking and shifting of subterranean rock as it releases strain that has accumulated over a long time</a:t>
            </a:r>
          </a:p>
          <a:p>
            <a:pPr lvl="1"/>
            <a:r>
              <a:rPr lang="en-US" dirty="0"/>
              <a:t>Usually less than 50 miles below the surface </a:t>
            </a:r>
          </a:p>
          <a:p>
            <a:r>
              <a:rPr lang="en-US" dirty="0"/>
              <a:t>There is no seasonal or yearly cycle of earthquake occurrence; earthquakes can happen at any time</a:t>
            </a:r>
          </a:p>
          <a:p>
            <a:r>
              <a:rPr lang="en-US" dirty="0"/>
              <a:t>Many parts of the United States carry significant risk of earthquakes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91231-57E8-4F86-BBC3-20AD3E87C6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6F061-19BC-4391-8786-304F985E5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6EFBD-C1DC-4563-A125-A1371E69C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EQ-1</a:t>
            </a:r>
          </a:p>
        </p:txBody>
      </p:sp>
    </p:spTree>
    <p:extLst>
      <p:ext uri="{BB962C8B-B14F-4D97-AF65-F5344CB8AC3E}">
        <p14:creationId xmlns:p14="http://schemas.microsoft.com/office/powerpoint/2010/main" val="172014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0222B-E69B-4051-A672-CE24DB86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Impacts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60463-1A2E-4ED4-B5F3-B17FFFD88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Fatalities </a:t>
            </a:r>
          </a:p>
          <a:p>
            <a:pPr lvl="1"/>
            <a:r>
              <a:rPr lang="en-US" dirty="0"/>
              <a:t>The severity of the shaking during an earthquake can cause manmade and natural structures and the contents within these to fail or fall and injure or kill people </a:t>
            </a:r>
          </a:p>
          <a:p>
            <a:r>
              <a:rPr lang="en-US" dirty="0"/>
              <a:t>Disruptions </a:t>
            </a:r>
          </a:p>
          <a:p>
            <a:pPr lvl="1"/>
            <a:r>
              <a:rPr lang="en-US" dirty="0"/>
              <a:t>Interrupts transportation, power, and daily life due to collapsed buildings, damages to utilities and roads </a:t>
            </a:r>
          </a:p>
          <a:p>
            <a:pPr lvl="1"/>
            <a:r>
              <a:rPr lang="en-US" dirty="0"/>
              <a:t>Generates economic losses from damages to structures and roadways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41C18-BFBF-46F2-B9A1-708CE690CE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C07A5-6CFD-46D9-841E-E3102BFDB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C18B8-22FF-4C98-B3A2-F1195BAB4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EQ-2</a:t>
            </a:r>
          </a:p>
        </p:txBody>
      </p:sp>
    </p:spTree>
    <p:extLst>
      <p:ext uri="{BB962C8B-B14F-4D97-AF65-F5344CB8AC3E}">
        <p14:creationId xmlns:p14="http://schemas.microsoft.com/office/powerpoint/2010/main" val="98176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E4FC8-6712-47A7-B7BB-0F8C6B3D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Accompanying Hazards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1E782-B1BD-4E23-942A-40E98910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Earthquakes can trigger other hazards</a:t>
            </a:r>
          </a:p>
          <a:p>
            <a:pPr lvl="1"/>
            <a:r>
              <a:rPr lang="en-US" dirty="0"/>
              <a:t>Avalanches </a:t>
            </a:r>
          </a:p>
          <a:p>
            <a:pPr lvl="1"/>
            <a:r>
              <a:rPr lang="en-US" dirty="0"/>
              <a:t>Fires</a:t>
            </a:r>
          </a:p>
          <a:p>
            <a:pPr lvl="1"/>
            <a:r>
              <a:rPr lang="en-US" dirty="0"/>
              <a:t>Floods</a:t>
            </a:r>
          </a:p>
          <a:p>
            <a:pPr lvl="1"/>
            <a:r>
              <a:rPr lang="en-US" dirty="0"/>
              <a:t>Landslides</a:t>
            </a:r>
          </a:p>
          <a:p>
            <a:pPr lvl="1"/>
            <a:r>
              <a:rPr lang="en-US" dirty="0"/>
              <a:t>Tsunamis</a:t>
            </a:r>
          </a:p>
        </p:txBody>
      </p:sp>
      <p:pic>
        <p:nvPicPr>
          <p:cNvPr id="7" name="Picture 6" descr="Photo showing remnants of destroyed building and property. ">
            <a:extLst>
              <a:ext uri="{FF2B5EF4-FFF2-40B4-BE49-F238E27FC236}">
                <a16:creationId xmlns:a16="http://schemas.microsoft.com/office/drawing/2014/main" id="{65A8B731-8E1C-4353-A633-6BA353B5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83" y="2580548"/>
            <a:ext cx="3968820" cy="272397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D4627-DC00-4AFE-A04A-BE27050E6F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B42EB-9668-474D-8825-3E0D50AE0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14C37-F18F-4EE3-BB27-4750E4D0A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</p:spTree>
    <p:extLst>
      <p:ext uri="{BB962C8B-B14F-4D97-AF65-F5344CB8AC3E}">
        <p14:creationId xmlns:p14="http://schemas.microsoft.com/office/powerpoint/2010/main" val="95670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97219-7DB3-4680-81E5-3BE01880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Geography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570A6B-3062-43F5-88DB-70164678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areas of the United States face significant risk from earthquakes. Notable areas include:</a:t>
            </a:r>
          </a:p>
          <a:p>
            <a:pPr lvl="1"/>
            <a:r>
              <a:rPr lang="en-US" dirty="0"/>
              <a:t>Western United States </a:t>
            </a:r>
          </a:p>
          <a:p>
            <a:pPr lvl="2"/>
            <a:r>
              <a:rPr lang="en-US" dirty="0"/>
              <a:t>San Andreas Fault (California) </a:t>
            </a:r>
          </a:p>
          <a:p>
            <a:pPr lvl="2"/>
            <a:r>
              <a:rPr lang="en-US" dirty="0"/>
              <a:t>Cascadia Subduction Zone (Western Oregon and Washington)</a:t>
            </a:r>
          </a:p>
          <a:p>
            <a:pPr lvl="2"/>
            <a:r>
              <a:rPr lang="en-US" dirty="0"/>
              <a:t>Aleutian-Alaska Subduction Zone (Coastal Alaska)</a:t>
            </a:r>
          </a:p>
          <a:p>
            <a:pPr lvl="1"/>
            <a:r>
              <a:rPr lang="en-US" dirty="0"/>
              <a:t>Central United States</a:t>
            </a:r>
          </a:p>
          <a:p>
            <a:pPr lvl="2"/>
            <a:r>
              <a:rPr lang="en-US" dirty="0"/>
              <a:t>New Madrid Fault Zone (Missouri, Arkansas, Tennessee, and Kentucky)</a:t>
            </a:r>
          </a:p>
          <a:p>
            <a:pPr lvl="1"/>
            <a:r>
              <a:rPr lang="en-US" dirty="0"/>
              <a:t>A few pockets on the East Coast</a:t>
            </a:r>
          </a:p>
          <a:p>
            <a:pPr lvl="2"/>
            <a:r>
              <a:rPr lang="en-US" dirty="0"/>
              <a:t>Coastal South Carolina</a:t>
            </a:r>
          </a:p>
          <a:p>
            <a:pPr lvl="2"/>
            <a:r>
              <a:rPr lang="en-US" dirty="0"/>
              <a:t>New England</a:t>
            </a:r>
          </a:p>
          <a:p>
            <a:pPr marL="914377" lvl="2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285C-2BBD-4841-97B5-390B0050FE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D4387-6C6A-41D2-A7CD-782C58CA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D1E4E-9D0E-44CF-99ED-51090DE79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EQ-4</a:t>
            </a:r>
          </a:p>
        </p:txBody>
      </p:sp>
    </p:spTree>
    <p:extLst>
      <p:ext uri="{BB962C8B-B14F-4D97-AF65-F5344CB8AC3E}">
        <p14:creationId xmlns:p14="http://schemas.microsoft.com/office/powerpoint/2010/main" val="254757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6DCF8A-2055-46F0-A0F4-52E79382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Magnitude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B2C96-F4D1-4F24-834B-43427DE8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Earthquake magnitude and intensity can be measured on the Modified Mercalli Intensity Scale, replacing Richter Scale classifications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6C6FE5-1CF9-46EF-A343-6E372B16F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95883"/>
              </p:ext>
            </p:extLst>
          </p:nvPr>
        </p:nvGraphicFramePr>
        <p:xfrm>
          <a:off x="2921714" y="3014210"/>
          <a:ext cx="330057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770">
                  <a:extLst>
                    <a:ext uri="{9D8B030D-6E8A-4147-A177-3AD203B41FA5}">
                      <a16:colId xmlns:a16="http://schemas.microsoft.com/office/drawing/2014/main" val="420485743"/>
                    </a:ext>
                  </a:extLst>
                </a:gridCol>
                <a:gridCol w="1979802">
                  <a:extLst>
                    <a:ext uri="{9D8B030D-6E8A-4147-A177-3AD203B41FA5}">
                      <a16:colId xmlns:a16="http://schemas.microsoft.com/office/drawing/2014/main" val="4161376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Magnitude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Maximum Modified Mercali Intensity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– 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0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– 3.9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III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0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– 4.9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V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– 5.9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– 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3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– 6.9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– IX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5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and higher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or higher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39140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5B2FF-CE22-4D3C-A59B-1795E71A13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3A7D7-1112-4F47-AFBF-7E14B6919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12CE0-BFD0-4E4B-87D0-FE2E161C0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</p:spTree>
    <p:extLst>
      <p:ext uri="{BB962C8B-B14F-4D97-AF65-F5344CB8AC3E}">
        <p14:creationId xmlns:p14="http://schemas.microsoft.com/office/powerpoint/2010/main" val="210887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64F7D-0F83-4BC0-AF8B-02946507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Mercalli Intensity Scale </a:t>
            </a:r>
            <a:r>
              <a:rPr lang="en-US" dirty="0">
                <a:solidFill>
                  <a:srgbClr val="448431"/>
                </a:solidFill>
              </a:rPr>
              <a:t>(1 of 4)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3E0-EB5C-4C0D-8B46-87E9DCE3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Not felt except by very few under especially favorable conditions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Felt by a few persons at rest, especially on upper floors of buildings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Felt noticeably by persons indoors, many do not recognize it as an earthquake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Felt indoors by many, outdoors by few; dishes, windows, doors disturbed; walls make cracking sounds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DE7D83-6289-4F85-BD6C-448EA20962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81F1A1-137B-4E8C-AE0B-70592D1F9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46214E-FD5B-4FF3-95B6-65CDAF08B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EQ-6</a:t>
            </a:r>
          </a:p>
        </p:txBody>
      </p:sp>
    </p:spTree>
    <p:extLst>
      <p:ext uri="{BB962C8B-B14F-4D97-AF65-F5344CB8AC3E}">
        <p14:creationId xmlns:p14="http://schemas.microsoft.com/office/powerpoint/2010/main" val="342003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64F7D-0F83-4BC0-AF8B-02946507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Mercalli Intensity Scale </a:t>
            </a:r>
            <a:r>
              <a:rPr lang="en-US" dirty="0">
                <a:solidFill>
                  <a:srgbClr val="448431"/>
                </a:solidFill>
              </a:rPr>
              <a:t>(2 of 4)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AD3E0-EB5C-4C0D-8B46-87E9DCE3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en-US" dirty="0"/>
              <a:t>Felt by nearly everyone; many awakened; some dishes, windows broken; unstable objects overturned </a:t>
            </a:r>
          </a:p>
          <a:p>
            <a:pPr>
              <a:buAutoNum type="romanUcPeriod" startAt="5"/>
            </a:pPr>
            <a:r>
              <a:rPr lang="en-US" dirty="0"/>
              <a:t>Felt by all. Some heavy furniture moved; few instances of fallen plaster; damage slight </a:t>
            </a:r>
          </a:p>
          <a:p>
            <a:pPr>
              <a:buAutoNum type="romanUcPeriod" startAt="5"/>
            </a:pPr>
            <a:r>
              <a:rPr lang="en-US" dirty="0"/>
              <a:t>Damage negligible in buildings of good design, slight-to-moderate in well-built ordinary structures, considerable damage in poorly built structures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0B7E4-745E-479C-84A3-2089A9EE25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EQ-3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ECD52-33B4-4B6A-B97D-714FCD830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Hazard Annex: Earthquake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8DCC9-2ACC-4C4A-9952-A54BA71BE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EQ-7</a:t>
            </a:r>
          </a:p>
        </p:txBody>
      </p:sp>
    </p:spTree>
    <p:extLst>
      <p:ext uri="{BB962C8B-B14F-4D97-AF65-F5344CB8AC3E}">
        <p14:creationId xmlns:p14="http://schemas.microsoft.com/office/powerpoint/2010/main" val="1441400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" id="{640DFFE4-282E-4AC6-B84A-F63ECBAE83C0}" vid="{8A2D1EBC-178E-4B41-A94B-C6EC09121C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FE5F7B7910C4D8144887B4C3EC5DA" ma:contentTypeVersion="8" ma:contentTypeDescription="Create a new document." ma:contentTypeScope="" ma:versionID="976afda98426a9f344c5b6ad47e5cf4c">
  <xsd:schema xmlns:xsd="http://www.w3.org/2001/XMLSchema" xmlns:xs="http://www.w3.org/2001/XMLSchema" xmlns:p="http://schemas.microsoft.com/office/2006/metadata/properties" xmlns:ns2="cd7a79f3-a22f-4b0a-abe2-9eca9b7c463e" xmlns:ns3="ec9525e3-0e26-41e5-be28-2227dc64c83e" targetNamespace="http://schemas.microsoft.com/office/2006/metadata/properties" ma:root="true" ma:fieldsID="b9059ec12c98312b753467b09a7bd014" ns2:_="" ns3:_="">
    <xsd:import namespace="cd7a79f3-a22f-4b0a-abe2-9eca9b7c463e"/>
    <xsd:import namespace="ec9525e3-0e26-41e5-be28-2227dc64c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a79f3-a22f-4b0a-abe2-9eca9b7c4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25e3-0e26-41e5-be28-2227dc64c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DD7AE4-83D3-421C-A1C5-EED6632DACD5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d7a79f3-a22f-4b0a-abe2-9eca9b7c463e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ec9525e3-0e26-41e5-be28-2227dc64c83e"/>
  </ds:schemaRefs>
</ds:datastoreItem>
</file>

<file path=customXml/itemProps2.xml><?xml version="1.0" encoding="utf-8"?>
<ds:datastoreItem xmlns:ds="http://schemas.openxmlformats.org/officeDocument/2006/customXml" ds:itemID="{202B2366-58F8-48B0-BE69-170E59C2B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a79f3-a22f-4b0a-abe2-9eca9b7c463e"/>
    <ds:schemaRef ds:uri="ec9525e3-0e26-41e5-be28-2227dc64c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31E3-016F-4B17-AC09-DB5F282D3A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918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1_Office Theme</vt:lpstr>
      <vt:lpstr>   CERT Hazard Annexes</vt:lpstr>
      <vt:lpstr>Earthquake</vt:lpstr>
      <vt:lpstr>Introduction (Annex 2)</vt:lpstr>
      <vt:lpstr>Earthquake Impacts</vt:lpstr>
      <vt:lpstr>Accompanying Hazards</vt:lpstr>
      <vt:lpstr>Earthquake Geography</vt:lpstr>
      <vt:lpstr>Earthquake Magnitude</vt:lpstr>
      <vt:lpstr>Modified Mercalli Intensity Scale (1 of 4)</vt:lpstr>
      <vt:lpstr>Modified Mercalli Intensity Scale (2 of 4)</vt:lpstr>
      <vt:lpstr>Modified Mercalli Intensity Scale (3 of 4)</vt:lpstr>
      <vt:lpstr>Modified Mercalli Intensity Scale (4 of 4)</vt:lpstr>
      <vt:lpstr>Earthquake Preparedness (1 of 3)</vt:lpstr>
      <vt:lpstr>Earthquake Preparedness (2 of 3)</vt:lpstr>
      <vt:lpstr>Earthquake Preparedness (3 of 3)</vt:lpstr>
      <vt:lpstr>During an Earthquake</vt:lpstr>
      <vt:lpstr>After an Earthquake</vt:lpstr>
      <vt:lpstr>Final Questions? (Annex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Taryn Wilkinson</dc:creator>
  <cp:lastModifiedBy>Akers, Ryan</cp:lastModifiedBy>
  <cp:revision>29</cp:revision>
  <dcterms:created xsi:type="dcterms:W3CDTF">2019-02-12T16:17:55Z</dcterms:created>
  <dcterms:modified xsi:type="dcterms:W3CDTF">2021-04-07T21:42:45Z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0x010100798FE5F7B7910C4D8144887B4C3EC5DA</vt:lpwstr>
  </property>
</Properties>
</file>