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hony Bocchino" initials="AB" lastIdx="4" clrIdx="0">
    <p:extLst>
      <p:ext uri="{19B8F6BF-5375-455C-9EA6-DF929625EA0E}">
        <p15:presenceInfo xmlns:p15="http://schemas.microsoft.com/office/powerpoint/2012/main" userId="S-1-5-21-1244020187-519449412-911163043-17869" providerId="AD"/>
      </p:ext>
    </p:extLst>
  </p:cmAuthor>
  <p:cmAuthor id="2" name="Gian Tavares" initials="GT" lastIdx="51" clrIdx="1">
    <p:extLst>
      <p:ext uri="{19B8F6BF-5375-455C-9EA6-DF929625EA0E}">
        <p15:presenceInfo xmlns:p15="http://schemas.microsoft.com/office/powerpoint/2012/main" userId="S-1-5-21-1244020187-519449412-911163043-172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89"/>
    <p:restoredTop sz="86411"/>
  </p:normalViewPr>
  <p:slideViewPr>
    <p:cSldViewPr snapToGrid="0">
      <p:cViewPr varScale="1">
        <p:scale>
          <a:sx n="54" d="100"/>
          <a:sy n="54" d="100"/>
        </p:scale>
        <p:origin x="1040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E9712-CA5B-8E48-8425-06DF5F68B858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E9810-0F59-234B-9237-31EE807F0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23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0E9810-0F59-234B-9237-31EE807F066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535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86B7D5-9D73-41BF-83DA-82B7B0CE3957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F19E53-3E23-440A-8EE7-959664248F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4AFC965-3E1A-4301-B9EF-34541341D0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2613DF3-AFC5-E94B-8457-4F038DF15581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03B7A3-0E25-DD44-981E-05529E199B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B24244-9DB7-4E6D-9613-E48608397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183386-0299-7D4D-B0EA-E1B0E62D8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</p:spPr>
        <p:txBody>
          <a:bodyPr>
            <a:normAutofit/>
          </a:bodyPr>
          <a:lstStyle>
            <a:lvl1pPr>
              <a:defRPr sz="5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D02111A-AC78-2C40-8E0F-A16E0D82D334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6177E8F-CC17-C84C-A54C-F64D70689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60D018-88E0-45CD-9E3B-A0A7382CB6A7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AE76731-F6E6-7848-A4D6-073D636EE3E0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B8C4F10-6911-3D41-884B-E9859E377B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2F56D0F7-CF00-43BB-9D44-3DB0DAEF336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3AD5417-1E78-2347-88D2-D530F7E2EFB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90A92A1-1D28-8F44-BC5C-0BD237F63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6FEFCCD0-189B-4A9F-A0FA-FD528EB4233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216FE46-FC96-B34B-8971-68574851E7E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C0DF43E-ED80-5F49-A6AA-39142DB501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D623670B-8C27-439E-AD32-793B0E92F0D1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2DF54-290B-4006-9115-CBC77BA83C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en-US" b="0" dirty="0"/>
            </a:br>
            <a:br>
              <a:rPr lang="en-US" b="0" dirty="0"/>
            </a:br>
            <a:r>
              <a:rPr lang="en-US" b="0" dirty="0"/>
              <a:t> </a:t>
            </a:r>
            <a:r>
              <a:rPr lang="en-US" dirty="0"/>
              <a:t>CERT Hazard Annexes</a:t>
            </a:r>
          </a:p>
        </p:txBody>
      </p:sp>
    </p:spTree>
    <p:extLst>
      <p:ext uri="{BB962C8B-B14F-4D97-AF65-F5344CB8AC3E}">
        <p14:creationId xmlns:p14="http://schemas.microsoft.com/office/powerpoint/2010/main" val="2087591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1C6B68F-9631-4DDC-B53E-F5557DA9E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990408" cy="1017672"/>
          </a:xfrm>
        </p:spPr>
        <p:txBody>
          <a:bodyPr>
            <a:normAutofit fontScale="90000"/>
          </a:bodyPr>
          <a:lstStyle/>
          <a:p>
            <a:r>
              <a:rPr lang="en-US" dirty="0"/>
              <a:t>Avalanche Preparedness</a:t>
            </a:r>
            <a:r>
              <a:rPr lang="en-US" sz="800" dirty="0"/>
              <a:t> </a:t>
            </a:r>
            <a:r>
              <a:rPr lang="en-US" sz="800" dirty="0">
                <a:solidFill>
                  <a:srgbClr val="448431"/>
                </a:solidFill>
              </a:rPr>
              <a:t>(2 of 5)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27BE225-93DC-44CB-8A44-8F2B8F833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Obtain proper equipment and training to support rescue, mitigate head injuries, and create air pockets. Everyone should take precautions: </a:t>
            </a:r>
          </a:p>
          <a:p>
            <a:pPr lvl="1"/>
            <a:r>
              <a:rPr lang="en-US" dirty="0"/>
              <a:t>Travel in pairs</a:t>
            </a:r>
          </a:p>
          <a:p>
            <a:pPr lvl="1"/>
            <a:r>
              <a:rPr lang="en-US" dirty="0"/>
              <a:t>Obtain avalanche survival training</a:t>
            </a:r>
          </a:p>
          <a:p>
            <a:pPr lvl="1"/>
            <a:r>
              <a:rPr lang="en-US" dirty="0"/>
              <a:t>Carry a working multi-function (i.e., transmit and receive) avalanche beacon on their body</a:t>
            </a:r>
          </a:p>
          <a:p>
            <a:pPr lvl="1"/>
            <a:r>
              <a:rPr lang="en-US" dirty="0"/>
              <a:t>Carry a portable shovel and an avalanche probe in a backpack</a:t>
            </a:r>
          </a:p>
          <a:p>
            <a:pPr lvl="1"/>
            <a:r>
              <a:rPr lang="en-US" dirty="0"/>
              <a:t>Consider wearing a helmet and carrying an avalanche airbag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40236D2-C097-4EC4-A40D-E2BB4971888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AV-2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04A0B31-FDDA-40DE-A77E-4854FB5F3C3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Avalanche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53A8889-DE60-4CBC-9C1A-EBC3AC55DD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AV-8</a:t>
            </a:r>
          </a:p>
        </p:txBody>
      </p:sp>
    </p:spTree>
    <p:extLst>
      <p:ext uri="{BB962C8B-B14F-4D97-AF65-F5344CB8AC3E}">
        <p14:creationId xmlns:p14="http://schemas.microsoft.com/office/powerpoint/2010/main" val="526091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1C6B68F-9631-4DDC-B53E-F5557DA9E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1" y="320678"/>
            <a:ext cx="5980883" cy="1017672"/>
          </a:xfrm>
        </p:spPr>
        <p:txBody>
          <a:bodyPr>
            <a:normAutofit fontScale="90000"/>
          </a:bodyPr>
          <a:lstStyle/>
          <a:p>
            <a:r>
              <a:rPr lang="en-US" dirty="0"/>
              <a:t>Avalanche Preparedness</a:t>
            </a:r>
            <a:r>
              <a:rPr lang="en-US" sz="800" dirty="0"/>
              <a:t> </a:t>
            </a:r>
            <a:r>
              <a:rPr lang="en-US" sz="800" dirty="0">
                <a:solidFill>
                  <a:srgbClr val="448431"/>
                </a:solidFill>
              </a:rPr>
              <a:t>(3 of 5)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27BE225-93DC-44CB-8A44-8F2B8F833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 to recognize and evaluate potential avalanche hazards</a:t>
            </a:r>
          </a:p>
          <a:p>
            <a:pPr lvl="1"/>
            <a:r>
              <a:rPr lang="en-US" dirty="0"/>
              <a:t>Avoid slopes steeper than 30 degrees </a:t>
            </a:r>
          </a:p>
          <a:p>
            <a:pPr lvl="1"/>
            <a:r>
              <a:rPr lang="en-US" dirty="0"/>
              <a:t>Avoid runout zones under slopes steeper than 30 degrees </a:t>
            </a:r>
          </a:p>
          <a:p>
            <a:pPr lvl="1"/>
            <a:r>
              <a:rPr lang="en-US" dirty="0"/>
              <a:t>Pay attention to immediate warning signs, which include recent avalanches, shooting cracks, and “whumpfing” sounds </a:t>
            </a:r>
          </a:p>
          <a:p>
            <a:pPr lvl="1"/>
            <a:r>
              <a:rPr lang="en-US" dirty="0"/>
              <a:t>Avoid particularly dangerous areas, slopes, and terrain even if the regional advisory is low </a:t>
            </a:r>
          </a:p>
          <a:p>
            <a:pPr lvl="1"/>
            <a:r>
              <a:rPr lang="en-US" b="1" dirty="0"/>
              <a:t>Note</a:t>
            </a:r>
            <a:r>
              <a:rPr lang="en-US" dirty="0"/>
              <a:t>: Avalanche prone areas near highways are usually marked with signs. Do not stop your car in these areas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B70DEB-8FD1-4E78-B93A-7C360138A76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AV-2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0B990F3-1AB0-4067-8AFC-E2FB1A3CB5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Avalanche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97E9F10-ADBE-4BC0-B2D0-14FF728765E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AV-9</a:t>
            </a:r>
          </a:p>
        </p:txBody>
      </p:sp>
    </p:spTree>
    <p:extLst>
      <p:ext uri="{BB962C8B-B14F-4D97-AF65-F5344CB8AC3E}">
        <p14:creationId xmlns:p14="http://schemas.microsoft.com/office/powerpoint/2010/main" val="2019183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0DC59D3-402F-4FDA-9186-1E7A1B8F0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6076133" cy="1017672"/>
          </a:xfrm>
        </p:spPr>
        <p:txBody>
          <a:bodyPr>
            <a:normAutofit fontScale="90000"/>
          </a:bodyPr>
          <a:lstStyle/>
          <a:p>
            <a:r>
              <a:rPr lang="en-US" dirty="0"/>
              <a:t>Avalanche Preparedness</a:t>
            </a:r>
            <a:r>
              <a:rPr lang="en-US" sz="800" dirty="0"/>
              <a:t> </a:t>
            </a:r>
            <a:r>
              <a:rPr lang="en-US" sz="800" dirty="0">
                <a:solidFill>
                  <a:srgbClr val="448431"/>
                </a:solidFill>
              </a:rPr>
              <a:t>(4 of 5)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CC9E93-BACA-46EF-963E-CF0D757DC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 up for local alerts and warnings</a:t>
            </a:r>
          </a:p>
          <a:p>
            <a:pPr lvl="1"/>
            <a:r>
              <a:rPr lang="en-US" dirty="0"/>
              <a:t>Local areas with avalanche terrain may have warning systems and evacuation plans for serious avalanche conditions</a:t>
            </a:r>
          </a:p>
          <a:p>
            <a:r>
              <a:rPr lang="en-US" dirty="0"/>
              <a:t>Monitor local news and weather reports</a:t>
            </a:r>
          </a:p>
          <a:p>
            <a:r>
              <a:rPr lang="en-US" dirty="0"/>
              <a:t>The United States Forest Service and its regional avalanche centers issue Advisories and Warnings in dangerous conditions</a:t>
            </a:r>
          </a:p>
          <a:p>
            <a:pPr lvl="1"/>
            <a:r>
              <a:rPr lang="en-US" dirty="0"/>
              <a:t>Check your local or regional avalanche advisories to know the current danger rating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536D2D-8184-42CA-8F4F-C9754037254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AV-2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688BCE-F3FB-43E0-9287-3DB662D347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Avalanche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E2C0F4-D464-4C20-9CF4-A31A32A3ED5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AV-10</a:t>
            </a:r>
          </a:p>
        </p:txBody>
      </p:sp>
    </p:spTree>
    <p:extLst>
      <p:ext uri="{BB962C8B-B14F-4D97-AF65-F5344CB8AC3E}">
        <p14:creationId xmlns:p14="http://schemas.microsoft.com/office/powerpoint/2010/main" val="2276400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280E667-671E-4C95-A0C6-4C7F58E30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6219008" cy="1017672"/>
          </a:xfrm>
        </p:spPr>
        <p:txBody>
          <a:bodyPr>
            <a:normAutofit fontScale="90000"/>
          </a:bodyPr>
          <a:lstStyle/>
          <a:p>
            <a:r>
              <a:rPr lang="en-US" dirty="0"/>
              <a:t>Avalanche Preparedness</a:t>
            </a:r>
            <a:r>
              <a:rPr lang="en-US" sz="800" dirty="0"/>
              <a:t> </a:t>
            </a:r>
            <a:r>
              <a:rPr lang="en-US" sz="800" dirty="0">
                <a:solidFill>
                  <a:srgbClr val="448431"/>
                </a:solidFill>
              </a:rPr>
              <a:t>(5 of 5)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63DF7A2-7AAF-4D93-A860-CBEEA496B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Avalanche forecasters use the five category Danger Scale to communicate travel advice, the likelihood of avalanches, and the size and distribution of avalanches</a:t>
            </a:r>
          </a:p>
          <a:p>
            <a:r>
              <a:rPr lang="en-US" dirty="0"/>
              <a:t>If you live in an area with a risk of an avalanche event, consider consulting a professional about placement and mitigation structures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CB1F11-CA04-4734-A728-DC67372FD31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AV-3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6E2E24-999C-4634-AD65-7366E87EE0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Avalanche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0FD464-1588-4AB6-BB40-EADC4178B69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AV-11</a:t>
            </a:r>
          </a:p>
        </p:txBody>
      </p:sp>
    </p:spTree>
    <p:extLst>
      <p:ext uri="{BB962C8B-B14F-4D97-AF65-F5344CB8AC3E}">
        <p14:creationId xmlns:p14="http://schemas.microsoft.com/office/powerpoint/2010/main" val="4002816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C628661-61FB-44FD-B042-6EF7C1712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During an Avalanche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1F39BC8-9306-4B98-AD18-03BB3DC4F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suddenness of an avalanche requires that people be prepared to take action quickly</a:t>
            </a:r>
          </a:p>
          <a:p>
            <a:pPr lvl="1"/>
            <a:r>
              <a:rPr lang="en-US" dirty="0"/>
              <a:t>Be prepared to put into action your training and operate your equipment effectively and efficiently</a:t>
            </a:r>
          </a:p>
          <a:p>
            <a:r>
              <a:rPr lang="en-US" dirty="0"/>
              <a:t>Tips to remember if buried in an avalanche:</a:t>
            </a:r>
          </a:p>
          <a:p>
            <a:pPr lvl="1"/>
            <a:r>
              <a:rPr lang="en-US" dirty="0"/>
              <a:t>Before the snow stops moving, cup your hand in front of your face to clear airspace and expand your chest</a:t>
            </a:r>
          </a:p>
          <a:p>
            <a:pPr lvl="1"/>
            <a:r>
              <a:rPr lang="en-US" dirty="0"/>
              <a:t>Helmets can provide necessary airspace if still in place</a:t>
            </a:r>
          </a:p>
          <a:p>
            <a:pPr lvl="1"/>
            <a:r>
              <a:rPr lang="en-US" dirty="0"/>
              <a:t>Relax to conserve oxygen</a:t>
            </a:r>
          </a:p>
          <a:p>
            <a:pPr lvl="1"/>
            <a:r>
              <a:rPr lang="en-US" dirty="0"/>
              <a:t>DO NOT YELL. Rescuers will not be able to hear you even though you will be able to hear them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4B2D86-5D8D-4B01-9DF2-0355FB10097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AV-3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BDD66B-4F4D-4CCC-B000-87D8CA6C5A6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Avalanche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30E5CB-E855-455E-B494-68D662C134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AV-12</a:t>
            </a:r>
          </a:p>
        </p:txBody>
      </p:sp>
    </p:spTree>
    <p:extLst>
      <p:ext uri="{BB962C8B-B14F-4D97-AF65-F5344CB8AC3E}">
        <p14:creationId xmlns:p14="http://schemas.microsoft.com/office/powerpoint/2010/main" val="3914778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18BDDF4-B8C8-4255-8DBE-4384EC39F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an Avalanche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DB87A3-C85A-41C6-9339-36D92C16D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an avalanche buries your partner, make a brief call to 9-1-1 before you initiate an immediate search</a:t>
            </a:r>
          </a:p>
          <a:p>
            <a:r>
              <a:rPr lang="en-US" dirty="0"/>
              <a:t>Rescued victims will likely require immediate medical attention</a:t>
            </a:r>
          </a:p>
          <a:p>
            <a:r>
              <a:rPr lang="en-US" dirty="0"/>
              <a:t>Avalanche victims commonly require treatment for: </a:t>
            </a:r>
          </a:p>
          <a:p>
            <a:pPr lvl="1"/>
            <a:r>
              <a:rPr lang="en-US" dirty="0"/>
              <a:t>Suffocation</a:t>
            </a:r>
          </a:p>
          <a:p>
            <a:pPr lvl="1"/>
            <a:r>
              <a:rPr lang="en-US" dirty="0"/>
              <a:t>Hypothermia </a:t>
            </a:r>
          </a:p>
          <a:p>
            <a:pPr lvl="1"/>
            <a:r>
              <a:rPr lang="en-US" dirty="0"/>
              <a:t>Traumatic injuries </a:t>
            </a:r>
          </a:p>
          <a:p>
            <a:pPr lvl="1"/>
            <a:r>
              <a:rPr lang="en-US" dirty="0"/>
              <a:t>Shock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D7804D-56E8-4047-A1C6-6C641AD6BCD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AV-13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C474CE-E102-4AAE-BF81-C314032AF4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Avalanche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42A3DA-5758-447E-A065-5A74E60282D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AV-4</a:t>
            </a:r>
          </a:p>
        </p:txBody>
      </p:sp>
    </p:spTree>
    <p:extLst>
      <p:ext uri="{BB962C8B-B14F-4D97-AF65-F5344CB8AC3E}">
        <p14:creationId xmlns:p14="http://schemas.microsoft.com/office/powerpoint/2010/main" val="1607133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2974132-778B-4A1C-9E63-1F1B30835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an Avalanche</a:t>
            </a:r>
            <a:r>
              <a:rPr lang="en-US" sz="1000" dirty="0"/>
              <a:t> </a:t>
            </a:r>
            <a:r>
              <a:rPr lang="en-US" sz="1000" dirty="0">
                <a:solidFill>
                  <a:srgbClr val="448431"/>
                </a:solidFill>
              </a:rPr>
              <a:t>(continued)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4710ED5-9619-4159-AB52-42A3E7BF5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Stay away from avalanche area as there may be danger of additional slides </a:t>
            </a:r>
          </a:p>
          <a:p>
            <a:r>
              <a:rPr lang="en-US" dirty="0"/>
              <a:t>If a building has been hit by an avalanche, check for signs of structural damage and consider having it assessed by a professional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B02740-4B95-49FF-A1B1-F4BF98C3F4C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AV-4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D36620-B8C6-4F3E-8C46-A7EF9BE503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Avalanche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838B3-57A0-4193-A7E0-D629DB25EB8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AV-14</a:t>
            </a:r>
          </a:p>
        </p:txBody>
      </p:sp>
    </p:spTree>
    <p:extLst>
      <p:ext uri="{BB962C8B-B14F-4D97-AF65-F5344CB8AC3E}">
        <p14:creationId xmlns:p14="http://schemas.microsoft.com/office/powerpoint/2010/main" val="39338067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6152286-332F-4CED-A46D-9E320B2C1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Final Questions? </a:t>
            </a:r>
            <a:r>
              <a:rPr lang="en-US" sz="600" dirty="0">
                <a:solidFill>
                  <a:srgbClr val="448431"/>
                </a:solidFill>
              </a:rPr>
              <a:t>(Annex 1)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6E19F8E-0383-4F10-83F2-94278E03F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/>
              <a:t>Additional questions, comments, or concerns about avalanches?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FB278D-19B5-4F4D-B471-5E598D77A12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Avalanche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F81E50-8DC3-4E5F-A37E-87C7C6E8B9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AV-15</a:t>
            </a:r>
          </a:p>
        </p:txBody>
      </p:sp>
    </p:spTree>
    <p:extLst>
      <p:ext uri="{BB962C8B-B14F-4D97-AF65-F5344CB8AC3E}">
        <p14:creationId xmlns:p14="http://schemas.microsoft.com/office/powerpoint/2010/main" val="116311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3DD3DC-534F-4DED-8ED2-96590E95A86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-38100" y="1776797"/>
            <a:ext cx="9144000" cy="725488"/>
          </a:xfrm>
        </p:spPr>
        <p:txBody>
          <a:bodyPr>
            <a:noAutofit/>
          </a:bodyPr>
          <a:lstStyle/>
          <a:p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CERT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Hazard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Annex </a:t>
            </a:r>
            <a:r>
              <a:rPr lang="en-US" sz="500" dirty="0">
                <a:solidFill>
                  <a:srgbClr val="448431"/>
                </a:solidFill>
              </a:rPr>
              <a:t>1</a:t>
            </a:r>
          </a:p>
        </p:txBody>
      </p:sp>
      <p:sp>
        <p:nvSpPr>
          <p:cNvPr id="23" name="Title 22">
            <a:extLst>
              <a:ext uri="{FF2B5EF4-FFF2-40B4-BE49-F238E27FC236}">
                <a16:creationId xmlns:a16="http://schemas.microsoft.com/office/drawing/2014/main" id="{E33EE42D-873E-5D41-BEB1-B66290A1A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554" y="2625630"/>
            <a:ext cx="7886700" cy="774796"/>
          </a:xfrm>
        </p:spPr>
        <p:txBody>
          <a:bodyPr>
            <a:normAutofit/>
          </a:bodyPr>
          <a:lstStyle/>
          <a:p>
            <a:pPr lvl="0" algn="ctr">
              <a:spcBef>
                <a:spcPts val="1000"/>
              </a:spcBef>
            </a:pPr>
            <a:r>
              <a:rPr lang="en-US" sz="34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Avalanche</a:t>
            </a:r>
          </a:p>
        </p:txBody>
      </p:sp>
    </p:spTree>
    <p:extLst>
      <p:ext uri="{BB962C8B-B14F-4D97-AF65-F5344CB8AC3E}">
        <p14:creationId xmlns:p14="http://schemas.microsoft.com/office/powerpoint/2010/main" val="761352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267B02D-B31B-429A-AFC3-6884EB173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  <a:r>
              <a:rPr lang="en-US" dirty="0">
                <a:solidFill>
                  <a:srgbClr val="448431"/>
                </a:solidFill>
              </a:rPr>
              <a:t>(Annex 1)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0E7BD58-DD67-4D0E-9333-0207C2AA7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avalanche can travel as fast as 80 miles per hour (mph), and when it stops, the snow debris left behind can become as solid as concrete  </a:t>
            </a:r>
          </a:p>
          <a:p>
            <a:r>
              <a:rPr lang="en-US" dirty="0"/>
              <a:t>On average, avalanches kill nearly 30 people in the United States every winter  </a:t>
            </a:r>
          </a:p>
          <a:p>
            <a:pPr lvl="1"/>
            <a:r>
              <a:rPr lang="en-US" dirty="0"/>
              <a:t>These deaths are typically due to a combination of asphyxia, trauma, and hypothermia  </a:t>
            </a:r>
          </a:p>
          <a:p>
            <a:r>
              <a:rPr lang="en-US" dirty="0"/>
              <a:t>While primarily a phenomenon in the western United States, avalanches can occur in mountainous regions of the Northeast, as well 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A8F6D397-F8D2-40B9-ADDD-84EC2C8172D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AV-1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1A0023D-0E75-4ED7-BA56-422A20154B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Avalanche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6D175CA-643C-4092-983E-D9F189A872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AV-1</a:t>
            </a:r>
          </a:p>
        </p:txBody>
      </p:sp>
    </p:spTree>
    <p:extLst>
      <p:ext uri="{BB962C8B-B14F-4D97-AF65-F5344CB8AC3E}">
        <p14:creationId xmlns:p14="http://schemas.microsoft.com/office/powerpoint/2010/main" val="773690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FC4B1CE-B2AA-4365-8299-5FC80A9B4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Avalanche Impacts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90D145D-5A5D-476B-8692-7FE8D2084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Fatalities</a:t>
            </a:r>
          </a:p>
          <a:p>
            <a:pPr lvl="1"/>
            <a:r>
              <a:rPr lang="en-US" dirty="0"/>
              <a:t>Typically caused by some combination of asphyxia, trauma, and hypothermia </a:t>
            </a:r>
          </a:p>
          <a:p>
            <a:pPr lvl="1"/>
            <a:r>
              <a:rPr lang="en-US" dirty="0"/>
              <a:t>Responsible for an average of 28 deaths every winter in the United States </a:t>
            </a:r>
          </a:p>
          <a:p>
            <a:r>
              <a:rPr lang="en-US" dirty="0"/>
              <a:t>Disruptions</a:t>
            </a:r>
          </a:p>
          <a:p>
            <a:pPr lvl="1"/>
            <a:r>
              <a:rPr lang="en-US" dirty="0"/>
              <a:t>Interrupts transportation, power, and other services </a:t>
            </a:r>
          </a:p>
          <a:p>
            <a:pPr lvl="1"/>
            <a:r>
              <a:rPr lang="en-US" dirty="0"/>
              <a:t>Generates economic losses from damages to structures and roadways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915BA7B-7802-425F-8DCE-97AD5E871BE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AV-1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CC422B2-FA3D-4657-9FD1-A4B6D7C6B5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Avalanche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9BA38BA-768C-42DC-90F0-81F3E2317E7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AV-2</a:t>
            </a:r>
          </a:p>
        </p:txBody>
      </p:sp>
    </p:spTree>
    <p:extLst>
      <p:ext uri="{BB962C8B-B14F-4D97-AF65-F5344CB8AC3E}">
        <p14:creationId xmlns:p14="http://schemas.microsoft.com/office/powerpoint/2010/main" val="2901820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538DD28-E9C0-45EA-A13F-BF367EB0F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Avalanche Conditions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311ABB-AEAF-43C6-B42F-B2F6C28DB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Dry snow avalanches </a:t>
            </a:r>
          </a:p>
          <a:p>
            <a:pPr lvl="1"/>
            <a:r>
              <a:rPr lang="en-US" dirty="0"/>
              <a:t>Occur in dry snow at below freezing temperatures  </a:t>
            </a:r>
          </a:p>
          <a:p>
            <a:pPr lvl="1"/>
            <a:r>
              <a:rPr lang="en-US" dirty="0"/>
              <a:t>Typically travel between 60 and 80 mph </a:t>
            </a:r>
          </a:p>
          <a:p>
            <a:r>
              <a:rPr lang="en-US" b="1" dirty="0"/>
              <a:t>Wet snow avalanches </a:t>
            </a:r>
          </a:p>
          <a:p>
            <a:pPr lvl="1"/>
            <a:r>
              <a:rPr lang="en-US" dirty="0"/>
              <a:t>Usually occur when warm air temperatures, sun, or rain cause water to percolate through the snowpack </a:t>
            </a:r>
          </a:p>
          <a:p>
            <a:pPr lvl="1"/>
            <a:r>
              <a:rPr lang="en-US" dirty="0"/>
              <a:t>Typically travel between 10 and 20 mph  </a:t>
            </a:r>
          </a:p>
          <a:p>
            <a:pPr lvl="1"/>
            <a:r>
              <a:rPr lang="en-US" dirty="0"/>
              <a:t>Are harder to trigger than a dry snow avalanche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14F00CA-3E59-42B3-A81F-8C33E69EA58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AV-1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D80F36B-74BF-40DF-B9D3-499E355F88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Avalanche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926831D-908B-4BC4-80CC-5DD859E928A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AV-3</a:t>
            </a:r>
          </a:p>
        </p:txBody>
      </p:sp>
    </p:spTree>
    <p:extLst>
      <p:ext uri="{BB962C8B-B14F-4D97-AF65-F5344CB8AC3E}">
        <p14:creationId xmlns:p14="http://schemas.microsoft.com/office/powerpoint/2010/main" val="4249426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B1B5164-E303-40E9-8996-26FC056E4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Slab Avalanches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07A65A4-3158-4D7E-A67F-EC2C5CF99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Slab avalanches </a:t>
            </a:r>
            <a:r>
              <a:rPr lang="en-US" dirty="0"/>
              <a:t>– a “slab” is a cohesive plate of snow that slides as a unit on the snow underneath  </a:t>
            </a:r>
          </a:p>
          <a:p>
            <a:r>
              <a:rPr lang="en-US" dirty="0"/>
              <a:t>Dry slab avalanches </a:t>
            </a:r>
          </a:p>
          <a:p>
            <a:pPr lvl="1"/>
            <a:r>
              <a:rPr lang="en-US" dirty="0"/>
              <a:t>Account for nearly all the avalanche deaths in North America annually  </a:t>
            </a:r>
          </a:p>
          <a:p>
            <a:pPr lvl="1"/>
            <a:r>
              <a:rPr lang="en-US" dirty="0"/>
              <a:t>Can lie patiently, teetering on the verge of catastrophe for days to months, typically fracturing at 220 mph </a:t>
            </a:r>
          </a:p>
          <a:p>
            <a:r>
              <a:rPr lang="en-US" dirty="0"/>
              <a:t>Wet slab avalanches </a:t>
            </a:r>
          </a:p>
          <a:p>
            <a:pPr lvl="1"/>
            <a:r>
              <a:rPr lang="en-US" dirty="0"/>
              <a:t>Occur during warming events or rain-on-snow events  </a:t>
            </a:r>
          </a:p>
          <a:p>
            <a:pPr lvl="1"/>
            <a:r>
              <a:rPr lang="en-US" dirty="0"/>
              <a:t>Occur first at lower elevations and areas with a shallower snowpack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9BCC8C4-6CCB-46FF-A1EE-7CA4D9C4899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AV-1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F5B949E-896D-456E-85CF-108B619579F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Avalanche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952E739-E8DF-4B98-B3B9-03C10BAB06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AV-4</a:t>
            </a:r>
          </a:p>
        </p:txBody>
      </p:sp>
    </p:spTree>
    <p:extLst>
      <p:ext uri="{BB962C8B-B14F-4D97-AF65-F5344CB8AC3E}">
        <p14:creationId xmlns:p14="http://schemas.microsoft.com/office/powerpoint/2010/main" val="2028861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549135B-C5D2-4D66-8D30-D36559376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Sluff Avalanches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661A1F3-C09E-4C01-9A4B-1DAF0FC89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Loose snow avalanches</a:t>
            </a:r>
            <a:r>
              <a:rPr lang="en-US" dirty="0"/>
              <a:t> are another type of dry snow avalanches  They occur when the temperature is below freezing </a:t>
            </a:r>
          </a:p>
          <a:p>
            <a:pPr lvl="1"/>
            <a:r>
              <a:rPr lang="en-US" dirty="0"/>
              <a:t>Also known as “sluffs” and “point releases”</a:t>
            </a:r>
          </a:p>
          <a:p>
            <a:pPr lvl="1"/>
            <a:r>
              <a:rPr lang="en-US" dirty="0"/>
              <a:t>Usually start from a point and fan outward as they descend</a:t>
            </a:r>
          </a:p>
          <a:p>
            <a:pPr lvl="1"/>
            <a:r>
              <a:rPr lang="en-US" dirty="0"/>
              <a:t>Kill fewer people </a:t>
            </a:r>
          </a:p>
          <a:p>
            <a:pPr lvl="2"/>
            <a:r>
              <a:rPr lang="en-US" dirty="0"/>
              <a:t>These tend to be small</a:t>
            </a:r>
          </a:p>
          <a:p>
            <a:pPr lvl="2"/>
            <a:r>
              <a:rPr lang="en-US" dirty="0"/>
              <a:t>They typically fracture beneath you as you cross a slope instead of above you as slab avalanches often do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FEE9491-84ED-4368-AD1F-77E47785900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AV-1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C722960-00BA-4144-A35F-4F757C2DF3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Avalanche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FCC5676-76DD-4915-B02E-DD664D4F2A1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AV-5</a:t>
            </a:r>
          </a:p>
        </p:txBody>
      </p:sp>
    </p:spTree>
    <p:extLst>
      <p:ext uri="{BB962C8B-B14F-4D97-AF65-F5344CB8AC3E}">
        <p14:creationId xmlns:p14="http://schemas.microsoft.com/office/powerpoint/2010/main" val="2588453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61F427D-E2F2-4C19-A281-596D8E23B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Avalanche Facts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2E3AED9-6558-4871-8024-2DEB01602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an avalanche stops, the snow debris becomes solid like concrete</a:t>
            </a:r>
          </a:p>
          <a:p>
            <a:r>
              <a:rPr lang="en-US" dirty="0"/>
              <a:t>About 90 percent of all avalanches start on slopes of 30 - 45 degrees</a:t>
            </a:r>
          </a:p>
          <a:p>
            <a:r>
              <a:rPr lang="en-US" dirty="0"/>
              <a:t>Avalanche fatalities tend to occur in locations with mountains and significant snow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3EFAAEE-971A-4AAB-89BB-74E2AF9FA65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AV-2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F359B6B-EDD8-4988-A3C4-2219C71F3E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Avalanche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899D5F7-90FB-45DF-8E4F-6C5A8D8CA57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AV-6</a:t>
            </a:r>
          </a:p>
        </p:txBody>
      </p:sp>
    </p:spTree>
    <p:extLst>
      <p:ext uri="{BB962C8B-B14F-4D97-AF65-F5344CB8AC3E}">
        <p14:creationId xmlns:p14="http://schemas.microsoft.com/office/powerpoint/2010/main" val="3213724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1C6B68F-9631-4DDC-B53E-F5557DA9E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952308" cy="1017672"/>
          </a:xfrm>
        </p:spPr>
        <p:txBody>
          <a:bodyPr>
            <a:normAutofit fontScale="90000"/>
          </a:bodyPr>
          <a:lstStyle/>
          <a:p>
            <a:r>
              <a:rPr lang="en-US" dirty="0"/>
              <a:t>Avalanche Preparedness</a:t>
            </a:r>
            <a:r>
              <a:rPr lang="en-US" sz="500" dirty="0"/>
              <a:t> </a:t>
            </a:r>
            <a:r>
              <a:rPr lang="en-US" sz="500" dirty="0">
                <a:solidFill>
                  <a:srgbClr val="448431"/>
                </a:solidFill>
              </a:rPr>
              <a:t>(1 of 5)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27BE225-93DC-44CB-8A44-8F2B8F833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Preparedness is critically important, including having the proper training and equipment, knowing the potential hazards, and obtaining information about conditions</a:t>
            </a:r>
          </a:p>
          <a:p>
            <a:r>
              <a:rPr lang="en-US" dirty="0"/>
              <a:t>Training in how to recognize and avoid avalanches is critical for anyone who goes where avalanches are possible</a:t>
            </a:r>
          </a:p>
          <a:p>
            <a:pPr lvl="1"/>
            <a:r>
              <a:rPr lang="en-US" dirty="0"/>
              <a:t>The National Avalanche Center states “The best way to stay safe is to know the conditions, get the training, carry rescue gear, and stay out of harm’s way”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2F003FA-A7C1-46AC-9BE8-E693EDABED9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AV-2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84E9037-305A-480E-8D6F-38C02B3CB3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Avalanche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2B1F6B6-D4E2-4300-B275-B773EA29121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AV-7</a:t>
            </a:r>
          </a:p>
        </p:txBody>
      </p:sp>
    </p:spTree>
    <p:extLst>
      <p:ext uri="{BB962C8B-B14F-4D97-AF65-F5344CB8AC3E}">
        <p14:creationId xmlns:p14="http://schemas.microsoft.com/office/powerpoint/2010/main" val="88823424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" id="{640DFFE4-282E-4AC6-B84A-F63ECBAE83C0}" vid="{8A2D1EBC-178E-4B41-A94B-C6EC09121C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8" ma:contentTypeDescription="Create a new document." ma:contentTypeScope="" ma:versionID="976afda98426a9f344c5b6ad47e5cf4c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b9059ec12c98312b753467b09a7bd014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DD7AE4-83D3-421C-A1C5-EED6632DACD5}">
  <ds:schemaRefs>
    <ds:schemaRef ds:uri="http://schemas.openxmlformats.org/package/2006/metadata/core-properties"/>
    <ds:schemaRef ds:uri="http://schemas.microsoft.com/office/infopath/2007/PartnerControls"/>
    <ds:schemaRef ds:uri="http://purl.org/dc/terms/"/>
    <ds:schemaRef ds:uri="cd7a79f3-a22f-4b0a-abe2-9eca9b7c463e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ec9525e3-0e26-41e5-be28-2227dc64c83e"/>
  </ds:schemaRefs>
</ds:datastoreItem>
</file>

<file path=customXml/itemProps2.xml><?xml version="1.0" encoding="utf-8"?>
<ds:datastoreItem xmlns:ds="http://schemas.openxmlformats.org/officeDocument/2006/customXml" ds:itemID="{202B2366-58F8-48B0-BE69-170E59C2B4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1070</Words>
  <Application>Microsoft Office PowerPoint</Application>
  <PresentationFormat>On-screen Show (4:3)</PresentationFormat>
  <Paragraphs>135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1_Office Theme</vt:lpstr>
      <vt:lpstr>   CERT Hazard Annexes</vt:lpstr>
      <vt:lpstr>Avalanche</vt:lpstr>
      <vt:lpstr>Introduction (Annex 1)</vt:lpstr>
      <vt:lpstr>Avalanche Impacts</vt:lpstr>
      <vt:lpstr>Avalanche Conditions</vt:lpstr>
      <vt:lpstr>Slab Avalanches</vt:lpstr>
      <vt:lpstr>Sluff Avalanches</vt:lpstr>
      <vt:lpstr>Avalanche Facts</vt:lpstr>
      <vt:lpstr>Avalanche Preparedness (1 of 5)</vt:lpstr>
      <vt:lpstr>Avalanche Preparedness (2 of 5)</vt:lpstr>
      <vt:lpstr>Avalanche Preparedness (3 of 5)</vt:lpstr>
      <vt:lpstr>Avalanche Preparedness (4 of 5)</vt:lpstr>
      <vt:lpstr>Avalanche Preparedness (5 of 5)</vt:lpstr>
      <vt:lpstr>During an Avalanche</vt:lpstr>
      <vt:lpstr>After an Avalanche</vt:lpstr>
      <vt:lpstr>After an Avalanche (continued)</vt:lpstr>
      <vt:lpstr>Final Questions? (Annex 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Taryn Wilkinson</dc:creator>
  <cp:lastModifiedBy>Akers, Ryan</cp:lastModifiedBy>
  <cp:revision>29</cp:revision>
  <dcterms:created xsi:type="dcterms:W3CDTF">2019-02-12T16:17:55Z</dcterms:created>
  <dcterms:modified xsi:type="dcterms:W3CDTF">2021-04-07T21:41:36Z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